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slides/slide2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63.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61.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64.xml" ContentType="application/vnd.openxmlformats-officedocument.presentationml.slide+xml"/>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77" r:id="rId2"/>
    <p:sldId id="256" r:id="rId3"/>
    <p:sldId id="263" r:id="rId4"/>
    <p:sldId id="257" r:id="rId5"/>
    <p:sldId id="258" r:id="rId6"/>
    <p:sldId id="259" r:id="rId7"/>
    <p:sldId id="260" r:id="rId8"/>
    <p:sldId id="261" r:id="rId9"/>
    <p:sldId id="266" r:id="rId10"/>
    <p:sldId id="262" r:id="rId11"/>
    <p:sldId id="276" r:id="rId12"/>
    <p:sldId id="264" r:id="rId13"/>
    <p:sldId id="265" r:id="rId14"/>
    <p:sldId id="267" r:id="rId15"/>
    <p:sldId id="268" r:id="rId16"/>
    <p:sldId id="269" r:id="rId17"/>
    <p:sldId id="270" r:id="rId18"/>
    <p:sldId id="271" r:id="rId19"/>
    <p:sldId id="272" r:id="rId20"/>
    <p:sldId id="274" r:id="rId21"/>
    <p:sldId id="273" r:id="rId22"/>
    <p:sldId id="278" r:id="rId23"/>
    <p:sldId id="322" r:id="rId24"/>
    <p:sldId id="279" r:id="rId25"/>
    <p:sldId id="280" r:id="rId26"/>
    <p:sldId id="281" r:id="rId27"/>
    <p:sldId id="282" r:id="rId28"/>
    <p:sldId id="283" r:id="rId29"/>
    <p:sldId id="292" r:id="rId30"/>
    <p:sldId id="293" r:id="rId31"/>
    <p:sldId id="284" r:id="rId32"/>
    <p:sldId id="285" r:id="rId33"/>
    <p:sldId id="288" r:id="rId34"/>
    <p:sldId id="286" r:id="rId35"/>
    <p:sldId id="287" r:id="rId36"/>
    <p:sldId id="289" r:id="rId37"/>
    <p:sldId id="290" r:id="rId38"/>
    <p:sldId id="291" r:id="rId39"/>
    <p:sldId id="294" r:id="rId40"/>
    <p:sldId id="295" r:id="rId41"/>
    <p:sldId id="296" r:id="rId42"/>
    <p:sldId id="297" r:id="rId43"/>
    <p:sldId id="298" r:id="rId44"/>
    <p:sldId id="299" r:id="rId45"/>
    <p:sldId id="301" r:id="rId46"/>
    <p:sldId id="300" r:id="rId47"/>
    <p:sldId id="302" r:id="rId48"/>
    <p:sldId id="303" r:id="rId49"/>
    <p:sldId id="318" r:id="rId50"/>
    <p:sldId id="304" r:id="rId51"/>
    <p:sldId id="305" r:id="rId52"/>
    <p:sldId id="306" r:id="rId53"/>
    <p:sldId id="307" r:id="rId54"/>
    <p:sldId id="308" r:id="rId55"/>
    <p:sldId id="309" r:id="rId56"/>
    <p:sldId id="310" r:id="rId57"/>
    <p:sldId id="311" r:id="rId58"/>
    <p:sldId id="312" r:id="rId59"/>
    <p:sldId id="319" r:id="rId60"/>
    <p:sldId id="314" r:id="rId61"/>
    <p:sldId id="315" r:id="rId62"/>
    <p:sldId id="313" r:id="rId63"/>
    <p:sldId id="317" r:id="rId64"/>
    <p:sldId id="316" r:id="rId65"/>
    <p:sldId id="321" r:id="rId66"/>
    <p:sldId id="32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loop="1">
    <p:kiosk/>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8" d="100"/>
          <a:sy n="108" d="100"/>
        </p:scale>
        <p:origin x="-89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viewProps" Target="viewProps.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presProps" Target="presProp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printerSettings" Target="printerSettings/printerSettings1.bin"/><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32FCE33-411D-A744-AEC1-1866A3B29BB1}" type="datetimeFigureOut">
              <a:rPr lang="en-US" smtClean="0"/>
              <a:pPr/>
              <a:t>2/28/11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19D3239A-0F1A-5549-B752-518335910C66}"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2FCE33-411D-A744-AEC1-1866A3B29BB1}" type="datetimeFigureOut">
              <a:rPr lang="en-US" smtClean="0"/>
              <a:pPr/>
              <a:t>2/28/11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2FCE33-411D-A744-AEC1-1866A3B29BB1}" type="datetimeFigureOut">
              <a:rPr lang="en-US" smtClean="0"/>
              <a:pPr/>
              <a:t>2/28/11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2FCE33-411D-A744-AEC1-1866A3B29BB1}" type="datetimeFigureOut">
              <a:rPr lang="en-US" smtClean="0"/>
              <a:pPr/>
              <a:t>2/28/11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32FCE33-411D-A744-AEC1-1866A3B29BB1}" type="datetimeFigureOut">
              <a:rPr lang="en-US" smtClean="0"/>
              <a:pPr/>
              <a:t>2/28/11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19D3239A-0F1A-5549-B752-518335910C6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advTm="1000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2FCE33-411D-A744-AEC1-1866A3B29BB1}" type="datetimeFigureOut">
              <a:rPr lang="en-US" smtClean="0"/>
              <a:pPr/>
              <a:t>2/28/11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32FCE33-411D-A744-AEC1-1866A3B29BB1}" type="datetimeFigureOut">
              <a:rPr lang="en-US" smtClean="0"/>
              <a:pPr/>
              <a:t>2/28/11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32FCE33-411D-A744-AEC1-1866A3B29BB1}" type="datetimeFigureOut">
              <a:rPr lang="en-US" smtClean="0"/>
              <a:pPr/>
              <a:t>2/28/11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FCE33-411D-A744-AEC1-1866A3B29BB1}" type="datetimeFigureOut">
              <a:rPr lang="en-US" smtClean="0"/>
              <a:pPr/>
              <a:t>2/28/11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2FCE33-411D-A744-AEC1-1866A3B29BB1}" type="datetimeFigureOut">
              <a:rPr lang="en-US" smtClean="0"/>
              <a:pPr/>
              <a:t>2/28/11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32FCE33-411D-A744-AEC1-1866A3B29BB1}" type="datetimeFigureOut">
              <a:rPr lang="en-US" smtClean="0"/>
              <a:pPr/>
              <a:t>2/28/11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3239A-0F1A-5549-B752-518335910C66}" type="slidenum">
              <a:rPr lang="en-US" smtClean="0"/>
              <a:pPr/>
              <a:t>‹#›</a:t>
            </a:fld>
            <a:endParaRPr lang="en-US"/>
          </a:p>
        </p:txBody>
      </p:sp>
    </p:spTree>
  </p:cSld>
  <p:clrMapOvr>
    <a:masterClrMapping/>
  </p:clrMapOvr>
  <p:transition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32FCE33-411D-A744-AEC1-1866A3B29BB1}" type="datetimeFigureOut">
              <a:rPr lang="en-US" smtClean="0"/>
              <a:pPr/>
              <a:t>2/28/11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9D3239A-0F1A-5549-B752-518335910C6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1000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8859_jkt_rev0.jpg"/>
          <p:cNvPicPr>
            <a:picLocks noChangeAspect="1"/>
          </p:cNvPicPr>
          <p:nvPr/>
        </p:nvPicPr>
        <p:blipFill>
          <a:blip r:embed="rId2"/>
          <a:stretch>
            <a:fillRect/>
          </a:stretch>
        </p:blipFill>
        <p:spPr>
          <a:xfrm>
            <a:off x="2220121" y="0"/>
            <a:ext cx="4703758" cy="6858000"/>
          </a:xfrm>
          <a:prstGeom prst="rect">
            <a:avLst/>
          </a:prstGeom>
        </p:spPr>
      </p:pic>
    </p:spTree>
  </p:cSld>
  <p:clrMapOvr>
    <a:masterClrMapping/>
  </p:clrMapOvr>
  <p:transition advClick="0"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Wittgenstein studied engineering in Berlin, and then aeronautics in Manchester.</a:t>
            </a:r>
            <a:endParaRPr lang="en-US" dirty="0"/>
          </a:p>
        </p:txBody>
      </p:sp>
      <p:pic>
        <p:nvPicPr>
          <p:cNvPr id="4" name="Content Placeholder 3" descr="ludwigkitesmall.JPG"/>
          <p:cNvPicPr>
            <a:picLocks noGrp="1" noChangeAspect="1"/>
          </p:cNvPicPr>
          <p:nvPr>
            <p:ph idx="1"/>
          </p:nvPr>
        </p:nvPicPr>
        <p:blipFill>
          <a:blip r:embed="rId2"/>
          <a:srcRect l="-19664" r="-19664"/>
          <a:stretch>
            <a:fillRect/>
          </a:stretch>
        </p:blipFill>
        <p:spPr>
          <a:xfrm>
            <a:off x="457200" y="2007981"/>
            <a:ext cx="8229600" cy="4709160"/>
          </a:xfrm>
        </p:spPr>
      </p:pic>
    </p:spTree>
  </p:cSld>
  <p:clrMapOvr>
    <a:masterClrMapping/>
  </p:clrMapOvr>
  <p:transition advClick="0"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 even patented a propeller.</a:t>
            </a:r>
            <a:endParaRPr lang="en-US" dirty="0"/>
          </a:p>
        </p:txBody>
      </p:sp>
      <p:pic>
        <p:nvPicPr>
          <p:cNvPr id="4" name="Content Placeholder 3" descr="patentcopy.jpg"/>
          <p:cNvPicPr>
            <a:picLocks noGrp="1" noChangeAspect="1"/>
          </p:cNvPicPr>
          <p:nvPr>
            <p:ph idx="1"/>
          </p:nvPr>
        </p:nvPicPr>
        <p:blipFill>
          <a:blip r:embed="rId2"/>
          <a:srcRect l="-91629" r="-91629"/>
          <a:stretch>
            <a:fillRect/>
          </a:stretch>
        </p:blipFill>
        <p:spPr>
          <a:xfrm>
            <a:off x="0" y="1600200"/>
            <a:ext cx="9188388" cy="5257800"/>
          </a:xfrm>
        </p:spPr>
      </p:pic>
    </p:spTree>
  </p:cSld>
  <p:clrMapOvr>
    <a:masterClrMapping/>
  </p:clrMapOvr>
  <p:transition advClick="0"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From his scientific work he became interested in mathematics…</a:t>
            </a:r>
            <a:endParaRPr lang="en-US" dirty="0"/>
          </a:p>
        </p:txBody>
      </p:sp>
      <p:pic>
        <p:nvPicPr>
          <p:cNvPr id="4" name="Content Placeholder 3" descr="hydrodynamics.gif"/>
          <p:cNvPicPr>
            <a:picLocks noGrp="1" noChangeAspect="1"/>
          </p:cNvPicPr>
          <p:nvPr>
            <p:ph idx="1"/>
          </p:nvPr>
        </p:nvPicPr>
        <p:blipFill>
          <a:blip r:embed="rId2">
            <a:alphaModFix amt="94000"/>
            <a:lum bright="90000" contrast="9000"/>
          </a:blip>
          <a:srcRect l="-9820" r="-9820"/>
          <a:stretch>
            <a:fillRect/>
          </a:stretch>
        </p:blipFill>
        <p:spPr>
          <a:xfrm>
            <a:off x="457200" y="1841500"/>
            <a:ext cx="8229600" cy="4708525"/>
          </a:xfrm>
        </p:spPr>
      </p:pic>
    </p:spTree>
  </p:cSld>
  <p:clrMapOvr>
    <a:masterClrMapping/>
  </p:clrMapOvr>
  <p:transition advClick="0" advTm="1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in Logic.</a:t>
            </a:r>
            <a:endParaRPr lang="en-US" dirty="0"/>
          </a:p>
        </p:txBody>
      </p:sp>
      <p:pic>
        <p:nvPicPr>
          <p:cNvPr id="4" name="Content Placeholder 3" descr="principia.gif"/>
          <p:cNvPicPr>
            <a:picLocks noGrp="1" noChangeAspect="1"/>
          </p:cNvPicPr>
          <p:nvPr>
            <p:ph idx="1"/>
          </p:nvPr>
        </p:nvPicPr>
        <p:blipFill>
          <a:blip r:embed="rId2"/>
          <a:srcRect l="-21806" r="-21806"/>
          <a:stretch>
            <a:fillRect/>
          </a:stretch>
        </p:blipFill>
        <p:spPr/>
      </p:pic>
    </p:spTree>
  </p:cSld>
  <p:clrMapOvr>
    <a:masterClrMapping/>
  </p:clrMapOvr>
  <p:transition advClick="0"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he went to study with the famous logician &amp; philosopher Bertrand Russell…</a:t>
            </a:r>
            <a:endParaRPr lang="en-US" dirty="0"/>
          </a:p>
        </p:txBody>
      </p:sp>
      <p:pic>
        <p:nvPicPr>
          <p:cNvPr id="6" name="Content Placeholder 5" descr="bertrand-russell-2.jpg"/>
          <p:cNvPicPr>
            <a:picLocks noGrp="1" noChangeAspect="1"/>
          </p:cNvPicPr>
          <p:nvPr>
            <p:ph idx="1"/>
          </p:nvPr>
        </p:nvPicPr>
        <p:blipFill>
          <a:blip r:embed="rId2"/>
          <a:srcRect l="-77681" r="-77681"/>
          <a:stretch>
            <a:fillRect/>
          </a:stretch>
        </p:blipFill>
        <p:spPr>
          <a:xfrm>
            <a:off x="457200" y="1914142"/>
            <a:ext cx="8229600" cy="4709160"/>
          </a:xfrm>
        </p:spPr>
      </p:pic>
    </p:spTree>
  </p:cSld>
  <p:clrMapOvr>
    <a:masterClrMapping/>
  </p:clrMapOvr>
  <p:transition advClick="0" advTm="1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7023"/>
          </a:xfrm>
        </p:spPr>
        <p:txBody>
          <a:bodyPr>
            <a:normAutofit/>
          </a:bodyPr>
          <a:lstStyle/>
          <a:p>
            <a:r>
              <a:rPr lang="en-US" sz="3200" dirty="0" smtClean="0"/>
              <a:t>…at Trinity College, Cambridge, in 1911.</a:t>
            </a:r>
            <a:endParaRPr lang="en-US" sz="3200" dirty="0"/>
          </a:p>
        </p:txBody>
      </p:sp>
      <p:pic>
        <p:nvPicPr>
          <p:cNvPr id="4" name="Content Placeholder 3" descr="TrinityCollegeCamGreatCourt.jpg"/>
          <p:cNvPicPr>
            <a:picLocks noGrp="1" noChangeAspect="1"/>
          </p:cNvPicPr>
          <p:nvPr>
            <p:ph idx="1"/>
          </p:nvPr>
        </p:nvPicPr>
        <p:blipFill>
          <a:blip r:embed="rId2"/>
          <a:srcRect l="-6830" r="-6830"/>
          <a:stretch>
            <a:fillRect/>
          </a:stretch>
        </p:blipFill>
        <p:spPr>
          <a:xfrm>
            <a:off x="-649323" y="967023"/>
            <a:ext cx="10294911" cy="5890977"/>
          </a:xfrm>
        </p:spPr>
      </p:pic>
    </p:spTree>
  </p:cSld>
  <p:clrMapOvr>
    <a:masterClrMapping/>
  </p:clrMapOvr>
  <p:transition advClick="0" advTm="1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04501" cy="6858000"/>
          </a:xfrm>
        </p:spPr>
        <p:txBody>
          <a:bodyPr>
            <a:normAutofit/>
          </a:bodyPr>
          <a:lstStyle/>
          <a:p>
            <a:r>
              <a:rPr lang="en-US" dirty="0" smtClean="0"/>
              <a:t>He thought about how language can be about the world…</a:t>
            </a:r>
            <a:endParaRPr lang="en-US" dirty="0"/>
          </a:p>
        </p:txBody>
      </p:sp>
      <p:pic>
        <p:nvPicPr>
          <p:cNvPr id="5" name="Picture 4" descr="magHumCond.jpg"/>
          <p:cNvPicPr>
            <a:picLocks noChangeAspect="1"/>
          </p:cNvPicPr>
          <p:nvPr/>
        </p:nvPicPr>
        <p:blipFill>
          <a:blip r:embed="rId2"/>
          <a:stretch>
            <a:fillRect/>
          </a:stretch>
        </p:blipFill>
        <p:spPr>
          <a:xfrm>
            <a:off x="4699000" y="1295400"/>
            <a:ext cx="4445000" cy="5562600"/>
          </a:xfrm>
          <a:prstGeom prst="rect">
            <a:avLst/>
          </a:prstGeom>
        </p:spPr>
      </p:pic>
    </p:spTree>
  </p:cSld>
  <p:clrMapOvr>
    <a:masterClrMapping/>
  </p:clrMapOvr>
  <p:transition advClick="0" advTm="1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what logic is about.</a:t>
            </a:r>
            <a:endParaRPr lang="en-US" dirty="0"/>
          </a:p>
        </p:txBody>
      </p:sp>
      <p:pic>
        <p:nvPicPr>
          <p:cNvPr id="4" name="Content Placeholder 3" descr="godel_proof.png"/>
          <p:cNvPicPr>
            <a:picLocks noGrp="1" noChangeAspect="1"/>
          </p:cNvPicPr>
          <p:nvPr>
            <p:ph idx="1"/>
          </p:nvPr>
        </p:nvPicPr>
        <p:blipFill>
          <a:blip r:embed="rId2"/>
          <a:srcRect t="-2813" b="-2813"/>
          <a:stretch>
            <a:fillRect/>
          </a:stretch>
        </p:blipFill>
        <p:spPr/>
      </p:pic>
    </p:spTree>
  </p:cSld>
  <p:clrMapOvr>
    <a:masterClrMapping/>
  </p:clrMapOvr>
  <p:transition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4694" y="274638"/>
            <a:ext cx="8634220" cy="6179950"/>
          </a:xfrm>
        </p:spPr>
        <p:txBody>
          <a:bodyPr>
            <a:normAutofit/>
          </a:bodyPr>
          <a:lstStyle/>
          <a:p>
            <a:r>
              <a:rPr lang="en-US" dirty="0" smtClean="0"/>
              <a:t>After two years he felt he had learned all he could at Cambridge.  So he moved...</a:t>
            </a:r>
            <a:endParaRPr lang="en-US" dirty="0"/>
          </a:p>
        </p:txBody>
      </p:sp>
    </p:spTree>
  </p:cSld>
  <p:clrMapOvr>
    <a:masterClrMapping/>
  </p:clrMapOvr>
  <p:transition advClick="0" advTm="1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jord_View_2.jpg"/>
          <p:cNvPicPr>
            <a:picLocks noChangeAspect="1"/>
          </p:cNvPicPr>
          <p:nvPr/>
        </p:nvPicPr>
        <p:blipFill>
          <a:blip r:embed="rId2"/>
          <a:stretch>
            <a:fillRect/>
          </a:stretch>
        </p:blipFill>
        <p:spPr>
          <a:xfrm>
            <a:off x="-31070" y="741287"/>
            <a:ext cx="9175070" cy="6116713"/>
          </a:xfrm>
          <a:prstGeom prst="rect">
            <a:avLst/>
          </a:prstGeom>
        </p:spPr>
      </p:pic>
      <p:sp>
        <p:nvSpPr>
          <p:cNvPr id="5" name="TextBox 4"/>
          <p:cNvSpPr txBox="1"/>
          <p:nvPr/>
        </p:nvSpPr>
        <p:spPr>
          <a:xfrm>
            <a:off x="1131998" y="0"/>
            <a:ext cx="5894680" cy="707886"/>
          </a:xfrm>
          <a:prstGeom prst="rect">
            <a:avLst/>
          </a:prstGeom>
          <a:noFill/>
        </p:spPr>
        <p:txBody>
          <a:bodyPr wrap="square" rtlCol="0">
            <a:spAutoFit/>
          </a:bodyPr>
          <a:lstStyle/>
          <a:p>
            <a:r>
              <a:rPr lang="en-US" sz="4000" b="1" dirty="0" smtClean="0">
                <a:solidFill>
                  <a:srgbClr val="000000"/>
                </a:solidFill>
              </a:rPr>
              <a:t>…to Norway…</a:t>
            </a:r>
            <a:endParaRPr lang="en-US" sz="4000" b="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230px-Palais_Wittgenstein_Rote_Salon_1910.jpg"/>
          <p:cNvPicPr>
            <a:picLocks noGrp="1" noChangeAspect="1"/>
          </p:cNvPicPr>
          <p:nvPr>
            <p:ph idx="1"/>
          </p:nvPr>
        </p:nvPicPr>
        <p:blipFill>
          <a:blip r:embed="rId2">
            <a:alphaModFix amt="25000"/>
          </a:blip>
          <a:srcRect l="-14973" r="-14973"/>
          <a:stretch>
            <a:fillRect/>
          </a:stretch>
        </p:blipFill>
        <p:spPr>
          <a:xfrm>
            <a:off x="-1372956" y="0"/>
            <a:ext cx="11984854" cy="6858000"/>
          </a:xfrm>
        </p:spPr>
      </p:pic>
      <p:sp>
        <p:nvSpPr>
          <p:cNvPr id="4" name="Title 3"/>
          <p:cNvSpPr>
            <a:spLocks noGrp="1"/>
          </p:cNvSpPr>
          <p:nvPr>
            <p:ph type="title"/>
          </p:nvPr>
        </p:nvSpPr>
        <p:spPr>
          <a:xfrm>
            <a:off x="0" y="274638"/>
            <a:ext cx="9144000" cy="2073766"/>
          </a:xfrm>
        </p:spPr>
        <p:txBody>
          <a:bodyPr>
            <a:noAutofit/>
          </a:bodyPr>
          <a:lstStyle/>
          <a:p>
            <a:r>
              <a:rPr lang="en-US" sz="3200" dirty="0" smtClean="0"/>
              <a:t>In 1889 Ludwig Wittgenstein was born into an extremely wealthy family…</a:t>
            </a:r>
            <a:endParaRPr lang="en-US" sz="3200" dirty="0"/>
          </a:p>
        </p:txBody>
      </p:sp>
    </p:spTree>
  </p:cSld>
  <p:clrMapOvr>
    <a:masterClrMapping/>
  </p:clrMapOvr>
  <p:transition advClick="0"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0518.jpg"/>
          <p:cNvPicPr>
            <a:picLocks noGrp="1" noChangeAspect="1"/>
          </p:cNvPicPr>
          <p:nvPr>
            <p:ph idx="1"/>
          </p:nvPr>
        </p:nvPicPr>
        <p:blipFill>
          <a:blip r:embed="rId2"/>
          <a:srcRect l="-5799" r="-5799"/>
          <a:stretch>
            <a:fillRect/>
          </a:stretch>
        </p:blipFill>
        <p:spPr>
          <a:xfrm>
            <a:off x="0" y="1239039"/>
            <a:ext cx="9144000" cy="5232400"/>
          </a:xfrm>
        </p:spPr>
      </p:pic>
      <p:sp>
        <p:nvSpPr>
          <p:cNvPr id="2" name="Title 1"/>
          <p:cNvSpPr>
            <a:spLocks noGrp="1"/>
          </p:cNvSpPr>
          <p:nvPr>
            <p:ph type="title"/>
          </p:nvPr>
        </p:nvSpPr>
        <p:spPr>
          <a:xfrm>
            <a:off x="457200" y="0"/>
            <a:ext cx="8229600" cy="1239039"/>
          </a:xfrm>
        </p:spPr>
        <p:txBody>
          <a:bodyPr/>
          <a:lstStyle/>
          <a:p>
            <a:r>
              <a:rPr lang="en-US" dirty="0" smtClean="0"/>
              <a:t>…where he could be alone.</a:t>
            </a:r>
            <a:endParaRPr lang="en-US" dirty="0"/>
          </a:p>
        </p:txBody>
      </p:sp>
    </p:spTree>
  </p:cSld>
  <p:clrMapOvr>
    <a:masterClrMapping/>
  </p:clrMapOvr>
  <p:transition advClick="0" advTm="1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kjoldenHOUSE.jpg"/>
          <p:cNvPicPr>
            <a:picLocks noGrp="1" noChangeAspect="1"/>
          </p:cNvPicPr>
          <p:nvPr>
            <p:ph idx="1"/>
          </p:nvPr>
        </p:nvPicPr>
        <p:blipFill>
          <a:blip r:embed="rId2"/>
          <a:srcRect l="-80434" r="-80434"/>
          <a:stretch>
            <a:fillRect/>
          </a:stretch>
        </p:blipFill>
        <p:spPr>
          <a:xfrm>
            <a:off x="-3678646" y="0"/>
            <a:ext cx="11984854" cy="6858000"/>
          </a:xfrm>
        </p:spPr>
      </p:pic>
      <p:sp>
        <p:nvSpPr>
          <p:cNvPr id="2" name="Title 1"/>
          <p:cNvSpPr>
            <a:spLocks noGrp="1"/>
          </p:cNvSpPr>
          <p:nvPr>
            <p:ph type="title"/>
          </p:nvPr>
        </p:nvSpPr>
        <p:spPr>
          <a:xfrm>
            <a:off x="5079666" y="274638"/>
            <a:ext cx="3607133" cy="5847988"/>
          </a:xfrm>
        </p:spPr>
        <p:txBody>
          <a:bodyPr>
            <a:normAutofit/>
          </a:bodyPr>
          <a:lstStyle/>
          <a:p>
            <a:r>
              <a:rPr lang="en-US" dirty="0" smtClean="0"/>
              <a:t>He built a small house for himself and set to work on a book.</a:t>
            </a:r>
            <a:endParaRPr lang="en-US" dirty="0"/>
          </a:p>
        </p:txBody>
      </p:sp>
    </p:spTree>
  </p:cSld>
  <p:clrMapOvr>
    <a:masterClrMapping/>
  </p:clrMapOvr>
  <p:transition advClick="0" advTm="1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rchdukeworldwarone.jpg"/>
          <p:cNvPicPr>
            <a:picLocks noChangeAspect="1"/>
          </p:cNvPicPr>
          <p:nvPr/>
        </p:nvPicPr>
        <p:blipFill>
          <a:blip r:embed="rId2">
            <a:alphaModFix amt="9000"/>
          </a:blip>
          <a:stretch>
            <a:fillRect/>
          </a:stretch>
        </p:blipFill>
        <p:spPr>
          <a:xfrm>
            <a:off x="0" y="-1"/>
            <a:ext cx="9144000" cy="6804837"/>
          </a:xfrm>
          <a:prstGeom prst="rect">
            <a:avLst/>
          </a:prstGeom>
        </p:spPr>
      </p:pic>
      <p:sp>
        <p:nvSpPr>
          <p:cNvPr id="2" name="Title 1"/>
          <p:cNvSpPr>
            <a:spLocks noGrp="1"/>
          </p:cNvSpPr>
          <p:nvPr>
            <p:ph type="title"/>
          </p:nvPr>
        </p:nvSpPr>
        <p:spPr>
          <a:xfrm>
            <a:off x="419476" y="349526"/>
            <a:ext cx="8261352" cy="4551511"/>
          </a:xfrm>
        </p:spPr>
        <p:txBody>
          <a:bodyPr>
            <a:normAutofit/>
          </a:bodyPr>
          <a:lstStyle/>
          <a:p>
            <a:r>
              <a:rPr lang="en-US" dirty="0" smtClean="0"/>
              <a:t>In August of 1914 war broke out in Europe and, despite having a medical deferment, Wittgenstein joined the Austro-Hungarian army.  </a:t>
            </a:r>
            <a:br>
              <a:rPr lang="en-US" dirty="0" smtClean="0"/>
            </a:br>
            <a:endParaRPr lang="en-US" dirty="0"/>
          </a:p>
        </p:txBody>
      </p:sp>
    </p:spTree>
  </p:cSld>
  <p:clrMapOvr>
    <a:masterClrMapping/>
  </p:clrMapOvr>
  <p:transition advClick="0" advTm="1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 wanted to put himself to the test spiritually. </a:t>
            </a:r>
            <a:endParaRPr lang="en-US" dirty="0"/>
          </a:p>
        </p:txBody>
      </p:sp>
      <p:pic>
        <p:nvPicPr>
          <p:cNvPr id="4" name="Content Placeholder 3" descr="witjung.jpg"/>
          <p:cNvPicPr>
            <a:picLocks noGrp="1" noChangeAspect="1"/>
          </p:cNvPicPr>
          <p:nvPr>
            <p:ph idx="1"/>
          </p:nvPr>
        </p:nvPicPr>
        <p:blipFill>
          <a:blip r:embed="rId2"/>
          <a:srcRect l="-77590" r="-77590"/>
          <a:stretch>
            <a:fillRect/>
          </a:stretch>
        </p:blipFill>
        <p:spPr>
          <a:xfrm>
            <a:off x="0" y="1600200"/>
            <a:ext cx="9188388" cy="5257800"/>
          </a:xfrm>
        </p:spPr>
      </p:pic>
    </p:spTree>
  </p:cSld>
  <p:clrMapOvr>
    <a:masterClrMapping/>
  </p:clrMapOvr>
  <p:transition advClick="0" advTm="10000"/>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dirty="0" smtClean="0"/>
              <a:t>He asked to be sent to the front, where he served as an artillery observer.</a:t>
            </a:r>
            <a:endParaRPr lang="en-US" sz="3200" dirty="0"/>
          </a:p>
        </p:txBody>
      </p:sp>
      <p:pic>
        <p:nvPicPr>
          <p:cNvPr id="4" name="Content Placeholder 3" descr="TrenchWWI.jpg"/>
          <p:cNvPicPr>
            <a:picLocks noGrp="1" noChangeAspect="1"/>
          </p:cNvPicPr>
          <p:nvPr>
            <p:ph idx="1"/>
          </p:nvPr>
        </p:nvPicPr>
        <p:blipFill>
          <a:blip r:embed="rId2"/>
          <a:srcRect l="-16708" r="-16708"/>
          <a:stretch>
            <a:fillRect/>
          </a:stretch>
        </p:blipFill>
        <p:spPr/>
      </p:pic>
    </p:spTree>
  </p:cSld>
  <p:clrMapOvr>
    <a:masterClrMapping/>
  </p:clrMapOvr>
  <p:transition advClick="0" advTm="1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 in these dire circumstances he worked on his philosophy.</a:t>
            </a:r>
            <a:endParaRPr lang="en-US" dirty="0"/>
          </a:p>
        </p:txBody>
      </p:sp>
      <p:pic>
        <p:nvPicPr>
          <p:cNvPr id="4" name="Content Placeholder 3" descr="Wittgenstein_notes_1914.jpg"/>
          <p:cNvPicPr>
            <a:picLocks noGrp="1" noChangeAspect="1"/>
          </p:cNvPicPr>
          <p:nvPr>
            <p:ph idx="1"/>
          </p:nvPr>
        </p:nvPicPr>
        <p:blipFill>
          <a:blip r:embed="rId2"/>
          <a:srcRect l="-15543" r="-15543"/>
          <a:stretch>
            <a:fillRect/>
          </a:stretch>
        </p:blipFill>
        <p:spPr/>
      </p:pic>
    </p:spTree>
  </p:cSld>
  <p:clrMapOvr>
    <a:masterClrMapping/>
  </p:clrMapOvr>
  <p:transition advClick="0" advTm="1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he won a medal for bravery.</a:t>
            </a:r>
            <a:endParaRPr lang="en-US" dirty="0"/>
          </a:p>
        </p:txBody>
      </p:sp>
      <p:pic>
        <p:nvPicPr>
          <p:cNvPr id="4" name="Content Placeholder 3" descr="trench_life.jpg"/>
          <p:cNvPicPr>
            <a:picLocks noGrp="1" noChangeAspect="1"/>
          </p:cNvPicPr>
          <p:nvPr>
            <p:ph idx="1"/>
          </p:nvPr>
        </p:nvPicPr>
        <p:blipFill>
          <a:blip r:embed="rId2"/>
          <a:srcRect l="-10917" r="-10917"/>
          <a:stretch>
            <a:fillRect/>
          </a:stretch>
        </p:blipFill>
        <p:spPr/>
      </p:pic>
    </p:spTree>
  </p:cSld>
  <p:clrMapOvr>
    <a:masterClrMapping/>
  </p:clrMapOvr>
  <p:transition advClick="0" advTm="1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By the end of the war he had written his book…</a:t>
            </a:r>
            <a:endParaRPr lang="en-US" dirty="0"/>
          </a:p>
        </p:txBody>
      </p:sp>
      <p:pic>
        <p:nvPicPr>
          <p:cNvPr id="4" name="Content Placeholder 3" descr="proto-tractatus.jpg"/>
          <p:cNvPicPr>
            <a:picLocks noGrp="1" noChangeAspect="1"/>
          </p:cNvPicPr>
          <p:nvPr>
            <p:ph idx="1"/>
          </p:nvPr>
        </p:nvPicPr>
        <p:blipFill>
          <a:blip r:embed="rId2"/>
          <a:srcRect l="-48377" r="-48377"/>
          <a:stretch>
            <a:fillRect/>
          </a:stretch>
        </p:blipFill>
        <p:spPr/>
      </p:pic>
    </p:spTree>
  </p:cSld>
  <p:clrMapOvr>
    <a:masterClrMapping/>
  </p:clrMapOvr>
  <p:transition advClick="0" advTm="1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tractatus.jpg"/>
          <p:cNvPicPr>
            <a:picLocks noGrp="1" noChangeAspect="1"/>
          </p:cNvPicPr>
          <p:nvPr>
            <p:ph idx="1"/>
          </p:nvPr>
        </p:nvPicPr>
        <p:blipFill>
          <a:blip r:embed="rId2"/>
          <a:srcRect l="-57319" r="-57319"/>
          <a:stretch>
            <a:fillRect/>
          </a:stretch>
        </p:blipFill>
        <p:spPr>
          <a:xfrm>
            <a:off x="132938" y="1659611"/>
            <a:ext cx="9011062" cy="5156329"/>
          </a:xfrm>
        </p:spPr>
      </p:pic>
      <p:sp>
        <p:nvSpPr>
          <p:cNvPr id="2" name="Title 1"/>
          <p:cNvSpPr>
            <a:spLocks noGrp="1"/>
          </p:cNvSpPr>
          <p:nvPr>
            <p:ph type="title"/>
          </p:nvPr>
        </p:nvSpPr>
        <p:spPr>
          <a:xfrm>
            <a:off x="0" y="0"/>
            <a:ext cx="9143999" cy="1809230"/>
          </a:xfrm>
        </p:spPr>
        <p:txBody>
          <a:bodyPr>
            <a:normAutofit/>
          </a:bodyPr>
          <a:lstStyle/>
          <a:p>
            <a:r>
              <a:rPr lang="en-US" dirty="0" smtClean="0"/>
              <a:t>…called the </a:t>
            </a:r>
            <a:r>
              <a:rPr lang="en-US" i="1" dirty="0" smtClean="0"/>
              <a:t>Tractatus </a:t>
            </a:r>
            <a:r>
              <a:rPr lang="en-US" i="1" dirty="0" err="1" smtClean="0"/>
              <a:t>Logico-Philosophicus</a:t>
            </a:r>
            <a:r>
              <a:rPr lang="en-US" dirty="0" smtClean="0"/>
              <a:t>.</a:t>
            </a:r>
            <a:endParaRPr lang="en-US" dirty="0"/>
          </a:p>
        </p:txBody>
      </p:sp>
    </p:spTree>
  </p:cSld>
  <p:clrMapOvr>
    <a:masterClrMapping/>
  </p:clrMapOvr>
  <p:transition advClick="0" advTm="1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addition to conclusions about language and the world:</a:t>
            </a:r>
            <a:endParaRPr lang="en-US" dirty="0"/>
          </a:p>
        </p:txBody>
      </p:sp>
      <p:sp>
        <p:nvSpPr>
          <p:cNvPr id="3" name="Content Placeholder 2"/>
          <p:cNvSpPr>
            <a:spLocks noGrp="1"/>
          </p:cNvSpPr>
          <p:nvPr>
            <p:ph idx="1"/>
          </p:nvPr>
        </p:nvSpPr>
        <p:spPr>
          <a:xfrm>
            <a:off x="0" y="2974838"/>
            <a:ext cx="9144000" cy="3334522"/>
          </a:xfrm>
        </p:spPr>
        <p:txBody>
          <a:bodyPr>
            <a:normAutofit/>
          </a:bodyPr>
          <a:lstStyle/>
          <a:p>
            <a:pPr>
              <a:buNone/>
            </a:pPr>
            <a:r>
              <a:rPr lang="en-US" sz="3200" dirty="0" smtClean="0">
                <a:solidFill>
                  <a:schemeClr val="bg1"/>
                </a:solidFill>
              </a:rPr>
              <a:t>4.021 </a:t>
            </a:r>
            <a:r>
              <a:rPr lang="en-US" sz="4000" i="1" dirty="0" smtClean="0">
                <a:solidFill>
                  <a:schemeClr val="bg1"/>
                </a:solidFill>
              </a:rPr>
              <a:t>A proposition is a picture of reality.</a:t>
            </a:r>
          </a:p>
          <a:p>
            <a:endParaRPr lang="en-US" sz="4000" i="1" dirty="0" smtClean="0">
              <a:solidFill>
                <a:schemeClr val="bg1"/>
              </a:solidFill>
            </a:endParaRPr>
          </a:p>
          <a:p>
            <a:pPr>
              <a:buNone/>
            </a:pPr>
            <a:r>
              <a:rPr lang="en-US" sz="3200" dirty="0" smtClean="0">
                <a:solidFill>
                  <a:schemeClr val="bg1"/>
                </a:solidFill>
              </a:rPr>
              <a:t>4.1212  </a:t>
            </a:r>
            <a:r>
              <a:rPr lang="en-US" sz="3600" i="1" dirty="0" smtClean="0">
                <a:solidFill>
                  <a:schemeClr val="bg1"/>
                </a:solidFill>
              </a:rPr>
              <a:t>What can be shown, cannot be said. </a:t>
            </a:r>
            <a:endParaRPr lang="en-US" sz="3600" dirty="0">
              <a:solidFill>
                <a:schemeClr val="bg1"/>
              </a:solidFill>
            </a:endParaRPr>
          </a:p>
        </p:txBody>
      </p:sp>
    </p:spTree>
  </p:cSld>
  <p:clrMapOvr>
    <a:masterClrMapping/>
  </p:clrMapOvr>
  <p:transition advClick="0" advTm="1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en_1900.jpg"/>
          <p:cNvPicPr>
            <a:picLocks noGrp="1" noChangeAspect="1"/>
          </p:cNvPicPr>
          <p:nvPr>
            <p:ph idx="1"/>
          </p:nvPr>
        </p:nvPicPr>
        <p:blipFill>
          <a:blip r:embed="rId2"/>
          <a:srcRect l="-13942" r="-13942"/>
          <a:stretch>
            <a:fillRect/>
          </a:stretch>
        </p:blipFill>
        <p:spPr>
          <a:xfrm>
            <a:off x="-1183885" y="13805"/>
            <a:ext cx="11537289" cy="6601893"/>
          </a:xfrm>
        </p:spPr>
      </p:pic>
      <p:sp>
        <p:nvSpPr>
          <p:cNvPr id="3" name="TextBox 2"/>
          <p:cNvSpPr txBox="1"/>
          <p:nvPr/>
        </p:nvSpPr>
        <p:spPr>
          <a:xfrm>
            <a:off x="3879168" y="436150"/>
            <a:ext cx="2851412" cy="646331"/>
          </a:xfrm>
          <a:prstGeom prst="rect">
            <a:avLst/>
          </a:prstGeom>
          <a:noFill/>
        </p:spPr>
        <p:txBody>
          <a:bodyPr wrap="none" rtlCol="0">
            <a:spAutoFit/>
          </a:bodyPr>
          <a:lstStyle/>
          <a:p>
            <a:r>
              <a:rPr lang="en-US" sz="3600" b="1" dirty="0" smtClean="0">
                <a:solidFill>
                  <a:srgbClr val="000000"/>
                </a:solidFill>
              </a:rPr>
              <a:t>…in Vienna.</a:t>
            </a:r>
            <a:endParaRPr lang="en-US" sz="3600" b="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WWI Bombardment.jpg"/>
          <p:cNvPicPr>
            <a:picLocks noChangeAspect="1"/>
          </p:cNvPicPr>
          <p:nvPr/>
        </p:nvPicPr>
        <p:blipFill>
          <a:blip r:embed="rId2">
            <a:lum bright="58000" contrast="-51000"/>
            <a:alphaModFix amt="66000"/>
          </a:blip>
          <a:stretch>
            <a:fillRect/>
          </a:stretch>
        </p:blipFill>
        <p:spPr>
          <a:xfrm>
            <a:off x="0" y="189411"/>
            <a:ext cx="9158252" cy="6489275"/>
          </a:xfrm>
          <a:prstGeom prst="rect">
            <a:avLst/>
          </a:prstGeom>
        </p:spPr>
      </p:pic>
      <p:sp>
        <p:nvSpPr>
          <p:cNvPr id="2" name="Title 1"/>
          <p:cNvSpPr>
            <a:spLocks noGrp="1"/>
          </p:cNvSpPr>
          <p:nvPr>
            <p:ph type="title"/>
          </p:nvPr>
        </p:nvSpPr>
        <p:spPr/>
        <p:txBody>
          <a:bodyPr>
            <a:normAutofit fontScale="90000"/>
          </a:bodyPr>
          <a:lstStyle/>
          <a:p>
            <a:r>
              <a:rPr lang="en-US" dirty="0" smtClean="0"/>
              <a:t>He also commented on his wartime experiences:</a:t>
            </a:r>
            <a:endParaRPr lang="en-US" dirty="0"/>
          </a:p>
        </p:txBody>
      </p:sp>
      <p:sp>
        <p:nvSpPr>
          <p:cNvPr id="3" name="Content Placeholder 2"/>
          <p:cNvSpPr>
            <a:spLocks noGrp="1"/>
          </p:cNvSpPr>
          <p:nvPr>
            <p:ph idx="1"/>
          </p:nvPr>
        </p:nvSpPr>
        <p:spPr>
          <a:xfrm>
            <a:off x="0" y="1600200"/>
            <a:ext cx="9144000" cy="4709160"/>
          </a:xfrm>
        </p:spPr>
        <p:txBody>
          <a:bodyPr/>
          <a:lstStyle/>
          <a:p>
            <a:endParaRPr lang="en-US" dirty="0" smtClean="0"/>
          </a:p>
          <a:p>
            <a:endParaRPr lang="en-US" dirty="0" smtClean="0"/>
          </a:p>
          <a:p>
            <a:pPr>
              <a:buNone/>
            </a:pPr>
            <a:r>
              <a:rPr lang="en-US" dirty="0" smtClean="0">
                <a:solidFill>
                  <a:srgbClr val="000000"/>
                </a:solidFill>
              </a:rPr>
              <a:t>6.373 </a:t>
            </a:r>
            <a:r>
              <a:rPr lang="en-US" sz="3600" i="1" dirty="0" smtClean="0">
                <a:solidFill>
                  <a:srgbClr val="000000"/>
                </a:solidFill>
              </a:rPr>
              <a:t>The world is independent of my will</a:t>
            </a:r>
            <a:r>
              <a:rPr lang="en-US" i="1" dirty="0" smtClean="0">
                <a:solidFill>
                  <a:srgbClr val="000000"/>
                </a:solidFill>
              </a:rPr>
              <a:t>.</a:t>
            </a:r>
          </a:p>
          <a:p>
            <a:endParaRPr lang="en-US" i="1" dirty="0" smtClean="0">
              <a:solidFill>
                <a:srgbClr val="000000"/>
              </a:solidFill>
            </a:endParaRPr>
          </a:p>
          <a:p>
            <a:endParaRPr lang="en-US" i="1" dirty="0" smtClean="0">
              <a:solidFill>
                <a:srgbClr val="000000"/>
              </a:solidFill>
            </a:endParaRPr>
          </a:p>
          <a:p>
            <a:endParaRPr lang="en-US" i="1" dirty="0" smtClean="0">
              <a:solidFill>
                <a:srgbClr val="000000"/>
              </a:solidFill>
            </a:endParaRPr>
          </a:p>
          <a:p>
            <a:pPr>
              <a:buNone/>
            </a:pPr>
            <a:r>
              <a:rPr lang="en-US" dirty="0" smtClean="0">
                <a:solidFill>
                  <a:srgbClr val="000000"/>
                </a:solidFill>
              </a:rPr>
              <a:t>6.4311</a:t>
            </a:r>
            <a:r>
              <a:rPr lang="en-US" i="1" dirty="0" smtClean="0">
                <a:solidFill>
                  <a:srgbClr val="000000"/>
                </a:solidFill>
              </a:rPr>
              <a:t> Eternal life belongs to those who live in the present.</a:t>
            </a:r>
            <a:endParaRPr lang="en-US"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The infamous final sentence was:</a:t>
            </a:r>
            <a:endParaRPr lang="en-US" dirty="0"/>
          </a:p>
        </p:txBody>
      </p:sp>
      <p:sp>
        <p:nvSpPr>
          <p:cNvPr id="3" name="Content Placeholder 2"/>
          <p:cNvSpPr>
            <a:spLocks noGrp="1"/>
          </p:cNvSpPr>
          <p:nvPr>
            <p:ph idx="1"/>
          </p:nvPr>
        </p:nvSpPr>
        <p:spPr>
          <a:xfrm>
            <a:off x="258696" y="1600200"/>
            <a:ext cx="8631018" cy="4709160"/>
          </a:xfrm>
        </p:spPr>
        <p:txBody>
          <a:bodyPr>
            <a:normAutofit/>
          </a:bodyPr>
          <a:lstStyle/>
          <a:p>
            <a:pPr algn="ctr"/>
            <a:endParaRPr lang="en-US" sz="4800" b="1" i="1" dirty="0" smtClean="0">
              <a:solidFill>
                <a:schemeClr val="bg1"/>
              </a:solidFill>
              <a:latin typeface="Goudy Old Style"/>
              <a:cs typeface="Goudy Old Style"/>
            </a:endParaRPr>
          </a:p>
          <a:p>
            <a:pPr algn="ctr">
              <a:buNone/>
            </a:pPr>
            <a:r>
              <a:rPr lang="en-US" sz="6000" b="1" i="1" dirty="0" smtClean="0">
                <a:solidFill>
                  <a:schemeClr val="bg1"/>
                </a:solidFill>
                <a:latin typeface="Goudy Old Style"/>
                <a:cs typeface="Goudy Old Style"/>
              </a:rPr>
              <a:t>“Whereof one cannot speak, thereof one must be silent.”</a:t>
            </a:r>
            <a:endParaRPr lang="en-US" sz="6000" b="1" i="1" dirty="0">
              <a:solidFill>
                <a:schemeClr val="bg1"/>
              </a:solidFill>
              <a:latin typeface="Goudy Old Style"/>
              <a:cs typeface="Goudy Old Style"/>
            </a:endParaRPr>
          </a:p>
        </p:txBody>
      </p:sp>
    </p:spTree>
  </p:cSld>
  <p:clrMapOvr>
    <a:masterClrMapping/>
  </p:clrMapOvr>
  <p:transition advClick="0" advTm="1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06572"/>
          </a:xfrm>
        </p:spPr>
        <p:txBody>
          <a:bodyPr>
            <a:normAutofit fontScale="90000"/>
          </a:bodyPr>
          <a:lstStyle/>
          <a:p>
            <a:r>
              <a:rPr lang="en-US" dirty="0" smtClean="0"/>
              <a:t>So he left philosophy and went off to teach elementary school in rural Austria.</a:t>
            </a:r>
            <a:endParaRPr lang="en-US" dirty="0"/>
          </a:p>
        </p:txBody>
      </p:sp>
      <p:pic>
        <p:nvPicPr>
          <p:cNvPr id="4" name="Content Placeholder 3" descr="wittgenstein4-big.jpg"/>
          <p:cNvPicPr>
            <a:picLocks noGrp="1" noChangeAspect="1"/>
          </p:cNvPicPr>
          <p:nvPr>
            <p:ph idx="1"/>
          </p:nvPr>
        </p:nvPicPr>
        <p:blipFill>
          <a:blip r:embed="rId2"/>
          <a:srcRect l="-14190" r="-14190"/>
          <a:stretch>
            <a:fillRect/>
          </a:stretch>
        </p:blipFill>
        <p:spPr>
          <a:xfrm>
            <a:off x="-206601" y="2081210"/>
            <a:ext cx="9298867" cy="4776790"/>
          </a:xfrm>
        </p:spPr>
      </p:pic>
    </p:spTree>
  </p:cSld>
  <p:clrMapOvr>
    <a:masterClrMapping/>
  </p:clrMapOvr>
  <p:transition advClick="0" advTm="1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74202"/>
          </a:xfrm>
        </p:spPr>
        <p:txBody>
          <a:bodyPr>
            <a:normAutofit fontScale="90000"/>
          </a:bodyPr>
          <a:lstStyle/>
          <a:p>
            <a:r>
              <a:rPr lang="en-US" dirty="0" smtClean="0"/>
              <a:t>Wittgenstein’s father had died in 1913, and he stood to inherit a fortune, but he refused it.</a:t>
            </a:r>
            <a:endParaRPr lang="en-US" dirty="0"/>
          </a:p>
        </p:txBody>
      </p:sp>
      <p:pic>
        <p:nvPicPr>
          <p:cNvPr id="4" name="Content Placeholder 3" descr="56040165-wittgenstein-grab.jpg"/>
          <p:cNvPicPr>
            <a:picLocks noGrp="1" noChangeAspect="1"/>
          </p:cNvPicPr>
          <p:nvPr>
            <p:ph idx="1"/>
          </p:nvPr>
        </p:nvPicPr>
        <p:blipFill>
          <a:blip r:embed="rId2"/>
          <a:srcRect l="-15543" r="-15543"/>
          <a:stretch>
            <a:fillRect/>
          </a:stretch>
        </p:blipFill>
        <p:spPr>
          <a:xfrm>
            <a:off x="457200" y="2148840"/>
            <a:ext cx="8229600" cy="4709160"/>
          </a:xfrm>
        </p:spPr>
      </p:pic>
    </p:spTree>
  </p:cSld>
  <p:clrMapOvr>
    <a:masterClrMapping/>
  </p:clrMapOvr>
  <p:transition advClick="0" advTm="1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Kirchberg.jpg"/>
          <p:cNvPicPr>
            <a:picLocks noChangeAspect="1"/>
          </p:cNvPicPr>
          <p:nvPr/>
        </p:nvPicPr>
        <p:blipFill>
          <a:blip r:embed="rId2">
            <a:alphaModFix amt="31000"/>
          </a:blip>
          <a:stretch>
            <a:fillRect/>
          </a:stretch>
        </p:blipFill>
        <p:spPr>
          <a:xfrm>
            <a:off x="7839" y="767226"/>
            <a:ext cx="9136161" cy="6090774"/>
          </a:xfrm>
          <a:prstGeom prst="rect">
            <a:avLst/>
          </a:prstGeom>
        </p:spPr>
      </p:pic>
      <p:sp>
        <p:nvSpPr>
          <p:cNvPr id="2" name="Title 1"/>
          <p:cNvSpPr>
            <a:spLocks noGrp="1"/>
          </p:cNvSpPr>
          <p:nvPr>
            <p:ph type="title"/>
          </p:nvPr>
        </p:nvSpPr>
        <p:spPr>
          <a:xfrm>
            <a:off x="7839" y="0"/>
            <a:ext cx="9136161" cy="2208917"/>
          </a:xfrm>
        </p:spPr>
        <p:txBody>
          <a:bodyPr>
            <a:normAutofit fontScale="90000"/>
          </a:bodyPr>
          <a:lstStyle/>
          <a:p>
            <a:r>
              <a:rPr lang="en-US" dirty="0" smtClean="0"/>
              <a:t>Ludwig taught in various villages for 6 years, but he was not cut out for teaching children, &amp; he finally quit.</a:t>
            </a:r>
            <a:endParaRPr lang="en-US" dirty="0"/>
          </a:p>
        </p:txBody>
      </p:sp>
    </p:spTree>
  </p:cSld>
  <p:clrMapOvr>
    <a:masterClrMapping/>
  </p:clrMapOvr>
  <p:transition advClick="0" advTm="1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512616"/>
          </a:xfrm>
        </p:spPr>
        <p:txBody>
          <a:bodyPr>
            <a:normAutofit/>
          </a:bodyPr>
          <a:lstStyle/>
          <a:p>
            <a:r>
              <a:rPr lang="en-US" sz="3200" dirty="0" smtClean="0"/>
              <a:t>He moved back to Vienna and helped design a house...</a:t>
            </a:r>
            <a:endParaRPr lang="en-US" sz="3200" dirty="0"/>
          </a:p>
        </p:txBody>
      </p:sp>
      <p:pic>
        <p:nvPicPr>
          <p:cNvPr id="4" name="Content Placeholder 3" descr="Wittgenstein_haus.jpg"/>
          <p:cNvPicPr>
            <a:picLocks noGrp="1" noChangeAspect="1"/>
          </p:cNvPicPr>
          <p:nvPr>
            <p:ph idx="1"/>
          </p:nvPr>
        </p:nvPicPr>
        <p:blipFill>
          <a:blip r:embed="rId2"/>
          <a:srcRect l="-17433" r="-17433"/>
          <a:stretch>
            <a:fillRect/>
          </a:stretch>
        </p:blipFill>
        <p:spPr>
          <a:xfrm>
            <a:off x="0" y="1787254"/>
            <a:ext cx="8861498" cy="5070746"/>
          </a:xfrm>
        </p:spPr>
      </p:pic>
    </p:spTree>
  </p:cSld>
  <p:clrMapOvr>
    <a:masterClrMapping/>
  </p:clrMapOvr>
  <p:transition advClick="0" advTm="1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his rich sister.</a:t>
            </a:r>
            <a:endParaRPr lang="en-US" dirty="0"/>
          </a:p>
        </p:txBody>
      </p:sp>
      <p:pic>
        <p:nvPicPr>
          <p:cNvPr id="4" name="Content Placeholder 3" descr="wittgenstein-house-interior.jpg"/>
          <p:cNvPicPr>
            <a:picLocks noGrp="1" noChangeAspect="1"/>
          </p:cNvPicPr>
          <p:nvPr>
            <p:ph idx="1"/>
          </p:nvPr>
        </p:nvPicPr>
        <p:blipFill>
          <a:blip r:embed="rId2"/>
          <a:srcRect l="-40560" r="-40560"/>
          <a:stretch>
            <a:fillRect/>
          </a:stretch>
        </p:blipFill>
        <p:spPr>
          <a:xfrm>
            <a:off x="-44388" y="1600200"/>
            <a:ext cx="9188388" cy="5257800"/>
          </a:xfrm>
        </p:spPr>
      </p:pic>
    </p:spTree>
  </p:cSld>
  <p:clrMapOvr>
    <a:masterClrMapping/>
  </p:clrMapOvr>
  <p:transition advClick="0" advTm="1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TrinityLane.jpg"/>
          <p:cNvPicPr>
            <a:picLocks noGrp="1" noChangeAspect="1"/>
          </p:cNvPicPr>
          <p:nvPr>
            <p:ph idx="1"/>
          </p:nvPr>
        </p:nvPicPr>
        <p:blipFill>
          <a:blip r:embed="rId2"/>
          <a:srcRect l="-66521" r="-66521"/>
          <a:stretch>
            <a:fillRect/>
          </a:stretch>
        </p:blipFill>
        <p:spPr>
          <a:xfrm>
            <a:off x="606216" y="8838"/>
            <a:ext cx="11969409" cy="6849162"/>
          </a:xfrm>
        </p:spPr>
      </p:pic>
      <p:sp>
        <p:nvSpPr>
          <p:cNvPr id="2" name="Title 1"/>
          <p:cNvSpPr>
            <a:spLocks noGrp="1"/>
          </p:cNvSpPr>
          <p:nvPr>
            <p:ph type="title"/>
          </p:nvPr>
        </p:nvSpPr>
        <p:spPr>
          <a:xfrm>
            <a:off x="0" y="-1"/>
            <a:ext cx="3977475" cy="6577929"/>
          </a:xfrm>
        </p:spPr>
        <p:txBody>
          <a:bodyPr>
            <a:normAutofit/>
          </a:bodyPr>
          <a:lstStyle/>
          <a:p>
            <a:r>
              <a:rPr lang="en-US" sz="3600" dirty="0" smtClean="0"/>
              <a:t>In the 10 years since he had written his book, he decided it had mistakes, and he returned to Cambridge to try again.</a:t>
            </a:r>
            <a:endParaRPr lang="en-US" sz="3600" dirty="0"/>
          </a:p>
        </p:txBody>
      </p:sp>
    </p:spTree>
  </p:cSld>
  <p:clrMapOvr>
    <a:masterClrMapping/>
  </p:clrMapOvr>
  <p:transition advClick="0" advTm="1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86062" y="274637"/>
            <a:ext cx="4300737" cy="5752135"/>
          </a:xfrm>
        </p:spPr>
        <p:txBody>
          <a:bodyPr>
            <a:normAutofit/>
          </a:bodyPr>
          <a:lstStyle/>
          <a:p>
            <a:r>
              <a:rPr lang="en-US" dirty="0" smtClean="0"/>
              <a:t>John Maynard Keyes said: “God has arrived.  I met him on the 5:15 train.”</a:t>
            </a:r>
            <a:endParaRPr lang="en-US" dirty="0"/>
          </a:p>
        </p:txBody>
      </p:sp>
      <p:pic>
        <p:nvPicPr>
          <p:cNvPr id="4" name="Content Placeholder 3" descr="john_maynard_keynes_large.jpg"/>
          <p:cNvPicPr>
            <a:picLocks noGrp="1" noChangeAspect="1"/>
          </p:cNvPicPr>
          <p:nvPr>
            <p:ph idx="1"/>
          </p:nvPr>
        </p:nvPicPr>
        <p:blipFill>
          <a:blip r:embed="rId2"/>
          <a:srcRect l="-61498" r="-61498"/>
          <a:stretch>
            <a:fillRect/>
          </a:stretch>
        </p:blipFill>
        <p:spPr>
          <a:xfrm>
            <a:off x="-2746959" y="1130769"/>
            <a:ext cx="10008753" cy="5727231"/>
          </a:xfrm>
        </p:spPr>
      </p:pic>
    </p:spTree>
  </p:cSld>
  <p:clrMapOvr>
    <a:masterClrMapping/>
  </p:clrMapOvr>
  <p:transition advClick="0" advTm="1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dirty="0" smtClean="0"/>
              <a:t>He realized language had many uses other than just </a:t>
            </a:r>
            <a:r>
              <a:rPr lang="en-US" sz="3200" i="1" dirty="0" smtClean="0"/>
              <a:t>representing </a:t>
            </a:r>
            <a:r>
              <a:rPr lang="en-US" sz="3200" dirty="0" smtClean="0"/>
              <a:t>the world: </a:t>
            </a:r>
            <a:endParaRPr lang="en-US" sz="3200" dirty="0"/>
          </a:p>
        </p:txBody>
      </p:sp>
      <p:sp>
        <p:nvSpPr>
          <p:cNvPr id="3" name="Content Placeholder 2"/>
          <p:cNvSpPr>
            <a:spLocks noGrp="1"/>
          </p:cNvSpPr>
          <p:nvPr>
            <p:ph idx="1"/>
          </p:nvPr>
        </p:nvSpPr>
        <p:spPr/>
        <p:txBody>
          <a:bodyPr>
            <a:noAutofit/>
          </a:bodyPr>
          <a:lstStyle/>
          <a:p>
            <a:pPr>
              <a:buNone/>
            </a:pPr>
            <a:r>
              <a:rPr lang="en-US" dirty="0" smtClean="0">
                <a:solidFill>
                  <a:srgbClr val="000000"/>
                </a:solidFill>
              </a:rPr>
              <a:t>Giving orders or making requests.</a:t>
            </a:r>
          </a:p>
          <a:p>
            <a:endParaRPr lang="en-US" dirty="0" smtClean="0">
              <a:solidFill>
                <a:srgbClr val="000000"/>
              </a:solidFill>
            </a:endParaRPr>
          </a:p>
          <a:p>
            <a:pPr>
              <a:buNone/>
            </a:pPr>
            <a:r>
              <a:rPr lang="en-US" dirty="0" smtClean="0">
                <a:solidFill>
                  <a:srgbClr val="000000"/>
                </a:solidFill>
              </a:rPr>
              <a:t>Telling jokes or stories.</a:t>
            </a:r>
          </a:p>
          <a:p>
            <a:endParaRPr lang="en-US" dirty="0" smtClean="0">
              <a:solidFill>
                <a:srgbClr val="000000"/>
              </a:solidFill>
            </a:endParaRPr>
          </a:p>
          <a:p>
            <a:pPr>
              <a:buNone/>
            </a:pPr>
            <a:r>
              <a:rPr lang="en-US" dirty="0" smtClean="0">
                <a:solidFill>
                  <a:srgbClr val="000000"/>
                </a:solidFill>
              </a:rPr>
              <a:t>Asking for guidance, or offering it.</a:t>
            </a:r>
          </a:p>
          <a:p>
            <a:endParaRPr lang="en-US" dirty="0" smtClean="0">
              <a:solidFill>
                <a:srgbClr val="000000"/>
              </a:solidFill>
            </a:endParaRPr>
          </a:p>
          <a:p>
            <a:pPr>
              <a:buNone/>
            </a:pPr>
            <a:r>
              <a:rPr lang="en-US" dirty="0" smtClean="0">
                <a:solidFill>
                  <a:srgbClr val="000000"/>
                </a:solidFill>
              </a:rPr>
              <a:t>Formulating a hypothesis.</a:t>
            </a:r>
          </a:p>
          <a:p>
            <a:endParaRPr lang="en-US" dirty="0" smtClean="0">
              <a:solidFill>
                <a:srgbClr val="000000"/>
              </a:solidFill>
            </a:endParaRPr>
          </a:p>
          <a:p>
            <a:pPr>
              <a:buNone/>
            </a:pPr>
            <a:r>
              <a:rPr lang="en-US" dirty="0" smtClean="0">
                <a:solidFill>
                  <a:srgbClr val="000000"/>
                </a:solidFill>
              </a:rPr>
              <a:t>Thanking, cursing, greeting, praying…</a:t>
            </a:r>
            <a:endParaRPr lang="en-US"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KarlWittgenstein.jpg"/>
          <p:cNvPicPr>
            <a:picLocks noGrp="1" noChangeAspect="1"/>
          </p:cNvPicPr>
          <p:nvPr>
            <p:ph idx="1"/>
          </p:nvPr>
        </p:nvPicPr>
        <p:blipFill>
          <a:blip r:embed="rId2"/>
          <a:srcRect l="-69713" r="-69713"/>
          <a:stretch>
            <a:fillRect/>
          </a:stretch>
        </p:blipFill>
        <p:spPr>
          <a:xfrm>
            <a:off x="-3487343" y="0"/>
            <a:ext cx="11984854" cy="6858000"/>
          </a:xfrm>
        </p:spPr>
      </p:pic>
      <p:sp>
        <p:nvSpPr>
          <p:cNvPr id="2" name="Title 1"/>
          <p:cNvSpPr>
            <a:spLocks noGrp="1"/>
          </p:cNvSpPr>
          <p:nvPr>
            <p:ph type="title"/>
          </p:nvPr>
        </p:nvSpPr>
        <p:spPr>
          <a:xfrm>
            <a:off x="5180818" y="274637"/>
            <a:ext cx="3963182" cy="5180015"/>
          </a:xfrm>
        </p:spPr>
        <p:txBody>
          <a:bodyPr>
            <a:normAutofit/>
          </a:bodyPr>
          <a:lstStyle/>
          <a:p>
            <a:r>
              <a:rPr lang="en-US" dirty="0" smtClean="0"/>
              <a:t>His father, Karl, was a businessman who wanted sons just like himself.</a:t>
            </a:r>
            <a:endParaRPr lang="en-US" dirty="0"/>
          </a:p>
        </p:txBody>
      </p:sp>
    </p:spTree>
  </p:cSld>
  <p:clrMapOvr>
    <a:masterClrMapping/>
  </p:clrMapOvr>
  <p:transition advClick="0" advTm="1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6239433"/>
          </a:xfrm>
        </p:spPr>
        <p:txBody>
          <a:bodyPr>
            <a:normAutofit/>
          </a:bodyPr>
          <a:lstStyle/>
          <a:p>
            <a:r>
              <a:rPr lang="en-US" sz="6000" dirty="0" smtClean="0"/>
              <a:t>He called these “language games.”</a:t>
            </a:r>
            <a:endParaRPr lang="en-US" sz="6000" dirty="0"/>
          </a:p>
        </p:txBody>
      </p:sp>
    </p:spTree>
  </p:cSld>
  <p:clrMapOvr>
    <a:masterClrMapping/>
  </p:clrMapOvr>
  <p:transition advClick="0" advTm="1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occer_match_-_Rochester_vs_Carolina.jpg"/>
          <p:cNvPicPr>
            <a:picLocks noChangeAspect="1"/>
          </p:cNvPicPr>
          <p:nvPr/>
        </p:nvPicPr>
        <p:blipFill>
          <a:blip r:embed="rId2">
            <a:alphaModFix amt="32000"/>
            <a:lum contrast="-5000"/>
          </a:blip>
          <a:stretch>
            <a:fillRect/>
          </a:stretch>
        </p:blipFill>
        <p:spPr>
          <a:xfrm>
            <a:off x="0" y="0"/>
            <a:ext cx="9144000" cy="6857999"/>
          </a:xfrm>
          <a:prstGeom prst="rect">
            <a:avLst/>
          </a:prstGeom>
        </p:spPr>
      </p:pic>
      <p:sp>
        <p:nvSpPr>
          <p:cNvPr id="2" name="Title 1"/>
          <p:cNvSpPr>
            <a:spLocks noGrp="1"/>
          </p:cNvSpPr>
          <p:nvPr>
            <p:ph type="title"/>
          </p:nvPr>
        </p:nvSpPr>
        <p:spPr>
          <a:xfrm>
            <a:off x="0" y="0"/>
            <a:ext cx="9144000" cy="1417638"/>
          </a:xfrm>
        </p:spPr>
        <p:txBody>
          <a:bodyPr>
            <a:normAutofit fontScale="90000"/>
          </a:bodyPr>
          <a:lstStyle/>
          <a:p>
            <a:r>
              <a:rPr lang="en-US" dirty="0" smtClean="0"/>
              <a:t>Watching a soccer match once he thought: we play games with words.</a:t>
            </a:r>
            <a:endParaRPr lang="en-US" dirty="0"/>
          </a:p>
        </p:txBody>
      </p:sp>
    </p:spTree>
  </p:cSld>
  <p:clrMapOvr>
    <a:masterClrMapping/>
  </p:clrMapOvr>
  <p:transition advClick="0" advTm="1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Wittgenstein began teaching classes at Cambridge in 1930.</a:t>
            </a:r>
            <a:endParaRPr lang="en-US" dirty="0"/>
          </a:p>
        </p:txBody>
      </p:sp>
      <p:pic>
        <p:nvPicPr>
          <p:cNvPr id="4" name="Content Placeholder 3" descr="whewells-court-sun-2.jpg"/>
          <p:cNvPicPr>
            <a:picLocks noGrp="1" noChangeAspect="1"/>
          </p:cNvPicPr>
          <p:nvPr>
            <p:ph idx="1"/>
          </p:nvPr>
        </p:nvPicPr>
        <p:blipFill>
          <a:blip r:embed="rId2"/>
          <a:srcRect l="-15543" r="-15543"/>
          <a:stretch>
            <a:fillRect/>
          </a:stretch>
        </p:blipFill>
        <p:spPr>
          <a:xfrm>
            <a:off x="-44388" y="1600200"/>
            <a:ext cx="9188388" cy="5257800"/>
          </a:xfrm>
        </p:spPr>
      </p:pic>
    </p:spTree>
  </p:cSld>
  <p:clrMapOvr>
    <a:masterClrMapping/>
  </p:clrMapOvr>
  <p:transition advClick="0" advTm="10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But he soon realized how different his students were from him.</a:t>
            </a:r>
            <a:endParaRPr lang="en-US" dirty="0"/>
          </a:p>
        </p:txBody>
      </p:sp>
      <p:sp>
        <p:nvSpPr>
          <p:cNvPr id="3" name="Content Placeholder 2"/>
          <p:cNvSpPr>
            <a:spLocks noGrp="1"/>
          </p:cNvSpPr>
          <p:nvPr>
            <p:ph idx="1"/>
          </p:nvPr>
        </p:nvSpPr>
        <p:spPr>
          <a:xfrm>
            <a:off x="152865" y="1600200"/>
            <a:ext cx="8819161" cy="4709160"/>
          </a:xfrm>
        </p:spPr>
        <p:txBody>
          <a:bodyPr>
            <a:normAutofit/>
          </a:bodyPr>
          <a:lstStyle/>
          <a:p>
            <a:endParaRPr lang="en-US" dirty="0" smtClean="0">
              <a:solidFill>
                <a:srgbClr val="000000"/>
              </a:solidFill>
            </a:endParaRPr>
          </a:p>
          <a:p>
            <a:endParaRPr lang="en-US" dirty="0" smtClean="0">
              <a:solidFill>
                <a:srgbClr val="000000"/>
              </a:solidFill>
            </a:endParaRPr>
          </a:p>
          <a:p>
            <a:pPr algn="ctr">
              <a:buNone/>
            </a:pPr>
            <a:r>
              <a:rPr lang="en-US" sz="3600" i="1" dirty="0" smtClean="0">
                <a:solidFill>
                  <a:srgbClr val="000000"/>
                </a:solidFill>
              </a:rPr>
              <a:t>“This book is written for such men as are in sympathy with its spirit.  This spirit is different from the one which informs the vast stream of European and American civilization in which all of us stand.”</a:t>
            </a:r>
            <a:endParaRPr lang="en-US" sz="3600" i="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worship idol.jpg"/>
          <p:cNvPicPr>
            <a:picLocks noChangeAspect="1"/>
          </p:cNvPicPr>
          <p:nvPr/>
        </p:nvPicPr>
        <p:blipFill>
          <a:blip r:embed="rId2">
            <a:alphaModFix amt="21000"/>
          </a:blip>
          <a:stretch>
            <a:fillRect/>
          </a:stretch>
        </p:blipFill>
        <p:spPr>
          <a:xfrm>
            <a:off x="1634483" y="39557"/>
            <a:ext cx="5879441" cy="6783971"/>
          </a:xfrm>
          <a:prstGeom prst="rect">
            <a:avLst/>
          </a:prstGeom>
        </p:spPr>
      </p:pic>
      <p:sp>
        <p:nvSpPr>
          <p:cNvPr id="2" name="Title 1"/>
          <p:cNvSpPr>
            <a:spLocks noGrp="1"/>
          </p:cNvSpPr>
          <p:nvPr>
            <p:ph type="title"/>
          </p:nvPr>
        </p:nvSpPr>
        <p:spPr/>
        <p:txBody>
          <a:bodyPr>
            <a:normAutofit fontScale="90000"/>
          </a:bodyPr>
          <a:lstStyle/>
          <a:p>
            <a:r>
              <a:rPr lang="en-US" dirty="0" smtClean="0"/>
              <a:t>He opposed the worship of science as an idol or ideal.</a:t>
            </a:r>
            <a:endParaRPr lang="en-US" dirty="0"/>
          </a:p>
        </p:txBody>
      </p:sp>
    </p:spTree>
  </p:cSld>
  <p:clrMapOvr>
    <a:masterClrMapping/>
  </p:clrMapOvr>
  <p:transition advClick="0" advTm="1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13755"/>
          </a:xfrm>
        </p:spPr>
        <p:txBody>
          <a:bodyPr>
            <a:normAutofit/>
          </a:bodyPr>
          <a:lstStyle/>
          <a:p>
            <a:r>
              <a:rPr lang="en-US" sz="4800" dirty="0" smtClean="0"/>
              <a:t>He valued describing over explaining.</a:t>
            </a:r>
            <a:endParaRPr lang="en-US" sz="4800" dirty="0"/>
          </a:p>
        </p:txBody>
      </p:sp>
      <p:sp>
        <p:nvSpPr>
          <p:cNvPr id="4" name="TextBox 3"/>
          <p:cNvSpPr txBox="1"/>
          <p:nvPr/>
        </p:nvSpPr>
        <p:spPr>
          <a:xfrm>
            <a:off x="219823" y="3358402"/>
            <a:ext cx="9122455" cy="707886"/>
          </a:xfrm>
          <a:prstGeom prst="rect">
            <a:avLst/>
          </a:prstGeom>
          <a:noFill/>
        </p:spPr>
        <p:txBody>
          <a:bodyPr wrap="none" rtlCol="0">
            <a:spAutoFit/>
          </a:bodyPr>
          <a:lstStyle/>
          <a:p>
            <a:r>
              <a:rPr lang="en-US" sz="4000" i="1" dirty="0" smtClean="0">
                <a:solidFill>
                  <a:schemeClr val="bg1"/>
                </a:solidFill>
              </a:rPr>
              <a:t>“People who are constantly asking ‘why’…</a:t>
            </a:r>
            <a:endParaRPr lang="en-US" sz="4000" dirty="0"/>
          </a:p>
        </p:txBody>
      </p:sp>
    </p:spTree>
  </p:cSld>
  <p:clrMapOvr>
    <a:masterClrMapping/>
  </p:clrMapOvr>
  <p:transition advClick="0" advTm="10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1390928"/>
          </a:xfrm>
        </p:spPr>
        <p:txBody>
          <a:bodyPr anchor="ctr">
            <a:normAutofit/>
          </a:bodyPr>
          <a:lstStyle/>
          <a:p>
            <a:pPr algn="ctr">
              <a:buNone/>
            </a:pPr>
            <a:r>
              <a:rPr lang="en-US" i="1" dirty="0" smtClean="0">
                <a:solidFill>
                  <a:schemeClr val="bg1"/>
                </a:solidFill>
              </a:rPr>
              <a:t>…are like tourists who stand in front of a building, reading Baedeker, &amp; through reading about the history of the building’s construction are prevented from </a:t>
            </a:r>
            <a:r>
              <a:rPr lang="en-US" b="1" dirty="0" smtClean="0">
                <a:solidFill>
                  <a:schemeClr val="bg1"/>
                </a:solidFill>
              </a:rPr>
              <a:t>seeing</a:t>
            </a:r>
            <a:r>
              <a:rPr lang="en-US" i="1" dirty="0" smtClean="0">
                <a:solidFill>
                  <a:schemeClr val="bg1"/>
                </a:solidFill>
              </a:rPr>
              <a:t> it.”</a:t>
            </a:r>
            <a:endParaRPr lang="en-US" i="1" dirty="0">
              <a:solidFill>
                <a:schemeClr val="bg1"/>
              </a:solidFill>
            </a:endParaRPr>
          </a:p>
        </p:txBody>
      </p:sp>
      <p:pic>
        <p:nvPicPr>
          <p:cNvPr id="5" name="Picture 4" descr="Tourist-reads-guidebook-i-002.jpg"/>
          <p:cNvPicPr>
            <a:picLocks noChangeAspect="1"/>
          </p:cNvPicPr>
          <p:nvPr/>
        </p:nvPicPr>
        <p:blipFill>
          <a:blip r:embed="rId2">
            <a:alphaModFix/>
          </a:blip>
          <a:stretch>
            <a:fillRect/>
          </a:stretch>
        </p:blipFill>
        <p:spPr>
          <a:xfrm>
            <a:off x="32213" y="1390928"/>
            <a:ext cx="9111787" cy="5467072"/>
          </a:xfrm>
          <a:prstGeom prst="rect">
            <a:avLst/>
          </a:prstGeom>
        </p:spPr>
      </p:pic>
    </p:spTree>
  </p:cSld>
  <p:clrMapOvr>
    <a:masterClrMapping/>
  </p:clrMapOvr>
  <p:transition advClick="0" advTm="10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think, but look!”</a:t>
            </a:r>
            <a:endParaRPr lang="en-US" dirty="0"/>
          </a:p>
        </p:txBody>
      </p:sp>
      <p:pic>
        <p:nvPicPr>
          <p:cNvPr id="4" name="Content Placeholder 3" descr="3229651-a-female-tourist-taking-in-the-view-of-a-large-historic-building.jpg"/>
          <p:cNvPicPr>
            <a:picLocks noGrp="1" noChangeAspect="1"/>
          </p:cNvPicPr>
          <p:nvPr>
            <p:ph idx="1"/>
          </p:nvPr>
        </p:nvPicPr>
        <p:blipFill>
          <a:blip r:embed="rId2"/>
          <a:srcRect l="-8552" r="-8552"/>
          <a:stretch>
            <a:fillRect/>
          </a:stretch>
        </p:blipFill>
        <p:spPr/>
      </p:pic>
    </p:spTree>
  </p:cSld>
  <p:clrMapOvr>
    <a:masterClrMapping/>
  </p:clrMapOvr>
  <p:transition advClick="0" advTm="10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 advocated a surprising view of philosophy:</a:t>
            </a:r>
            <a:endParaRPr lang="en-US" dirty="0"/>
          </a:p>
        </p:txBody>
      </p:sp>
      <p:sp>
        <p:nvSpPr>
          <p:cNvPr id="3" name="Content Placeholder 2"/>
          <p:cNvSpPr>
            <a:spLocks noGrp="1"/>
          </p:cNvSpPr>
          <p:nvPr>
            <p:ph idx="1"/>
          </p:nvPr>
        </p:nvSpPr>
        <p:spPr>
          <a:xfrm>
            <a:off x="457200" y="2360781"/>
            <a:ext cx="8229600" cy="3782772"/>
          </a:xfrm>
        </p:spPr>
        <p:txBody>
          <a:bodyPr>
            <a:normAutofit/>
          </a:bodyPr>
          <a:lstStyle/>
          <a:p>
            <a:pPr>
              <a:buNone/>
            </a:pPr>
            <a:r>
              <a:rPr lang="en-US" sz="3600" i="1" dirty="0" smtClean="0">
                <a:solidFill>
                  <a:srgbClr val="000000"/>
                </a:solidFill>
              </a:rPr>
              <a:t>“The results of philosophy are the uncovering of one or another piece of plain nonsense and of bumps the understanding has got by running its head up against the limits of language.”</a:t>
            </a:r>
          </a:p>
          <a:p>
            <a:pPr>
              <a:buNone/>
            </a:pPr>
            <a:endParaRPr lang="en-US" sz="3600" i="1" dirty="0" smtClean="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nchor="ctr"/>
          <a:lstStyle/>
          <a:p>
            <a:pPr>
              <a:buNone/>
            </a:pPr>
            <a:r>
              <a:rPr lang="en-US" sz="4000" i="1" dirty="0" smtClean="0">
                <a:solidFill>
                  <a:srgbClr val="000000"/>
                </a:solidFill>
              </a:rPr>
              <a:t>“A philosophical problem has the form: ‘I don’t know my way about’.”</a:t>
            </a:r>
          </a:p>
          <a:p>
            <a:pPr>
              <a:buNone/>
            </a:pPr>
            <a:endParaRPr lang="en-US" dirty="0"/>
          </a:p>
        </p:txBody>
      </p:sp>
    </p:spTree>
  </p:cSld>
  <p:clrMapOvr>
    <a:masterClrMapping/>
  </p:clrMapOvr>
  <p:transition advClick="0" advTm="1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1362"/>
            <a:ext cx="8229600" cy="5010475"/>
          </a:xfrm>
        </p:spPr>
        <p:txBody>
          <a:bodyPr>
            <a:normAutofit/>
          </a:bodyPr>
          <a:lstStyle/>
          <a:p>
            <a:r>
              <a:rPr lang="en-US" dirty="0" smtClean="0"/>
              <a:t>2 of his 5 sons committed suicide because of the paternal pressure.</a:t>
            </a:r>
            <a:br>
              <a:rPr lang="en-US" dirty="0" smtClean="0"/>
            </a:br>
            <a:r>
              <a:rPr lang="en-US" dirty="0" smtClean="0"/>
              <a:t/>
            </a:r>
            <a:br>
              <a:rPr lang="en-US" dirty="0" smtClean="0"/>
            </a:br>
            <a:r>
              <a:rPr lang="en-US" dirty="0" smtClean="0"/>
              <a:t/>
            </a:r>
            <a:br>
              <a:rPr lang="en-US" dirty="0" smtClean="0"/>
            </a:br>
            <a:r>
              <a:rPr lang="en-US" dirty="0" smtClean="0"/>
              <a:t>But the </a:t>
            </a:r>
            <a:r>
              <a:rPr lang="en-US" dirty="0" err="1" smtClean="0"/>
              <a:t>Wittgensteins</a:t>
            </a:r>
            <a:r>
              <a:rPr lang="en-US" dirty="0" smtClean="0"/>
              <a:t> were also patrons of the arts.</a:t>
            </a:r>
            <a:endParaRPr lang="en-US" dirty="0"/>
          </a:p>
        </p:txBody>
      </p:sp>
    </p:spTree>
  </p:cSld>
  <p:clrMapOvr>
    <a:masterClrMapping/>
  </p:clrMapOvr>
  <p:transition advClick="0" advTm="1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ertrand_russell.jpg"/>
          <p:cNvPicPr>
            <a:picLocks noChangeAspect="1"/>
          </p:cNvPicPr>
          <p:nvPr/>
        </p:nvPicPr>
        <p:blipFill>
          <a:blip r:embed="rId2">
            <a:alphaModFix amt="49000"/>
          </a:blip>
          <a:stretch>
            <a:fillRect/>
          </a:stretch>
        </p:blipFill>
        <p:spPr>
          <a:xfrm>
            <a:off x="2105977" y="-1"/>
            <a:ext cx="5072553" cy="6803903"/>
          </a:xfrm>
          <a:prstGeom prst="rect">
            <a:avLst/>
          </a:prstGeom>
        </p:spPr>
      </p:pic>
      <p:sp>
        <p:nvSpPr>
          <p:cNvPr id="2" name="Title 1"/>
          <p:cNvSpPr>
            <a:spLocks noGrp="1"/>
          </p:cNvSpPr>
          <p:nvPr>
            <p:ph type="title"/>
          </p:nvPr>
        </p:nvSpPr>
        <p:spPr>
          <a:xfrm>
            <a:off x="0" y="681979"/>
            <a:ext cx="9144000" cy="2155172"/>
          </a:xfrm>
        </p:spPr>
        <p:txBody>
          <a:bodyPr>
            <a:noAutofit/>
          </a:bodyPr>
          <a:lstStyle/>
          <a:p>
            <a:r>
              <a:rPr lang="en-US" sz="4000" dirty="0" smtClean="0"/>
              <a:t>Wittgenstein’s old teacher, Bertrand Russell said of Wittgenstein’s later ideas:</a:t>
            </a:r>
            <a:endParaRPr lang="en-US" sz="4000" dirty="0"/>
          </a:p>
        </p:txBody>
      </p:sp>
      <p:sp>
        <p:nvSpPr>
          <p:cNvPr id="3" name="Content Placeholder 2"/>
          <p:cNvSpPr>
            <a:spLocks noGrp="1"/>
          </p:cNvSpPr>
          <p:nvPr>
            <p:ph idx="1"/>
          </p:nvPr>
        </p:nvSpPr>
        <p:spPr/>
        <p:txBody>
          <a:bodyPr anchor="ctr">
            <a:normAutofit/>
          </a:bodyPr>
          <a:lstStyle/>
          <a:p>
            <a:pPr>
              <a:buNone/>
            </a:pPr>
            <a:r>
              <a:rPr lang="en-US" sz="3600" i="1" dirty="0" smtClean="0">
                <a:solidFill>
                  <a:srgbClr val="000000"/>
                </a:solidFill>
              </a:rPr>
              <a:t>“He seems to have grown tired of serious thinking and to have invented a doctrine which would have made such an activity unnecessary.”</a:t>
            </a:r>
            <a:endParaRPr lang="en-US" sz="3600" i="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JewsInExile.jpg"/>
          <p:cNvPicPr>
            <a:picLocks noChangeAspect="1"/>
          </p:cNvPicPr>
          <p:nvPr/>
        </p:nvPicPr>
        <p:blipFill>
          <a:blip r:embed="rId2">
            <a:alphaModFix amt="31000"/>
          </a:blip>
          <a:stretch>
            <a:fillRect/>
          </a:stretch>
        </p:blipFill>
        <p:spPr>
          <a:xfrm>
            <a:off x="0" y="1600200"/>
            <a:ext cx="9144000" cy="5257800"/>
          </a:xfrm>
          <a:prstGeom prst="rect">
            <a:avLst/>
          </a:prstGeom>
        </p:spPr>
      </p:pic>
      <p:sp>
        <p:nvSpPr>
          <p:cNvPr id="2" name="Title 1"/>
          <p:cNvSpPr>
            <a:spLocks noGrp="1"/>
          </p:cNvSpPr>
          <p:nvPr>
            <p:ph type="title"/>
          </p:nvPr>
        </p:nvSpPr>
        <p:spPr/>
        <p:txBody>
          <a:bodyPr>
            <a:normAutofit fontScale="90000"/>
          </a:bodyPr>
          <a:lstStyle/>
          <a:p>
            <a:r>
              <a:rPr lang="en-US" dirty="0" smtClean="0"/>
              <a:t>Wittgenstein always felt like an outsider, an exile:</a:t>
            </a:r>
            <a:endParaRPr lang="en-US" dirty="0"/>
          </a:p>
        </p:txBody>
      </p:sp>
      <p:sp>
        <p:nvSpPr>
          <p:cNvPr id="3" name="Content Placeholder 2"/>
          <p:cNvSpPr>
            <a:spLocks noGrp="1"/>
          </p:cNvSpPr>
          <p:nvPr>
            <p:ph idx="1"/>
          </p:nvPr>
        </p:nvSpPr>
        <p:spPr>
          <a:xfrm>
            <a:off x="457200" y="2512644"/>
            <a:ext cx="8229600" cy="3796716"/>
          </a:xfrm>
        </p:spPr>
        <p:txBody>
          <a:bodyPr anchor="ctr">
            <a:normAutofit/>
          </a:bodyPr>
          <a:lstStyle/>
          <a:p>
            <a:pPr>
              <a:buNone/>
            </a:pPr>
            <a:r>
              <a:rPr lang="en-US" sz="4000" i="1" dirty="0" smtClean="0">
                <a:solidFill>
                  <a:srgbClr val="000000"/>
                </a:solidFill>
              </a:rPr>
              <a:t>“I have to live with people to whom I cannot make myself understood….  Feel myself now very alien here.”</a:t>
            </a:r>
            <a:endParaRPr lang="en-US" sz="4000" i="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a time he returned to his hut in Norway.</a:t>
            </a:r>
            <a:endParaRPr lang="en-US" dirty="0"/>
          </a:p>
        </p:txBody>
      </p:sp>
      <p:pic>
        <p:nvPicPr>
          <p:cNvPr id="4" name="Content Placeholder 3" descr="W'sHaus.jpg"/>
          <p:cNvPicPr>
            <a:picLocks noGrp="1" noChangeAspect="1"/>
          </p:cNvPicPr>
          <p:nvPr>
            <p:ph idx="1"/>
          </p:nvPr>
        </p:nvPicPr>
        <p:blipFill>
          <a:blip r:embed="rId2"/>
          <a:srcRect l="-16283" r="-16283"/>
          <a:stretch>
            <a:fillRect/>
          </a:stretch>
        </p:blipFill>
        <p:spPr/>
      </p:pic>
    </p:spTree>
  </p:cSld>
  <p:clrMapOvr>
    <a:masterClrMapping/>
  </p:clrMapOvr>
  <p:transition advClick="0" advTm="1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nschluss.jpg"/>
          <p:cNvPicPr>
            <a:picLocks noChangeAspect="1"/>
          </p:cNvPicPr>
          <p:nvPr/>
        </p:nvPicPr>
        <p:blipFill>
          <a:blip r:embed="rId2">
            <a:alphaModFix amt="22000"/>
          </a:blip>
          <a:stretch>
            <a:fillRect/>
          </a:stretch>
        </p:blipFill>
        <p:spPr>
          <a:xfrm>
            <a:off x="2555026" y="0"/>
            <a:ext cx="4543425" cy="6858000"/>
          </a:xfrm>
          <a:prstGeom prst="rect">
            <a:avLst/>
          </a:prstGeom>
        </p:spPr>
      </p:pic>
      <p:sp>
        <p:nvSpPr>
          <p:cNvPr id="2" name="Title 1"/>
          <p:cNvSpPr>
            <a:spLocks noGrp="1"/>
          </p:cNvSpPr>
          <p:nvPr>
            <p:ph type="title"/>
          </p:nvPr>
        </p:nvSpPr>
        <p:spPr>
          <a:xfrm>
            <a:off x="0" y="274638"/>
            <a:ext cx="9144000" cy="1143000"/>
          </a:xfrm>
        </p:spPr>
        <p:txBody>
          <a:bodyPr>
            <a:normAutofit fontScale="90000"/>
          </a:bodyPr>
          <a:lstStyle/>
          <a:p>
            <a:r>
              <a:rPr lang="en-US" dirty="0" smtClean="0"/>
              <a:t>But when the Nazis annexed Austria he needed British citizenship.</a:t>
            </a:r>
            <a:endParaRPr lang="en-US" dirty="0"/>
          </a:p>
        </p:txBody>
      </p:sp>
    </p:spTree>
  </p:cSld>
  <p:clrMapOvr>
    <a:masterClrMapping/>
  </p:clrMapOvr>
  <p:transition advClick="0" advTm="1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ttgenstein1-big.jpg"/>
          <p:cNvPicPr>
            <a:picLocks noGrp="1" noChangeAspect="1"/>
          </p:cNvPicPr>
          <p:nvPr>
            <p:ph idx="1"/>
          </p:nvPr>
        </p:nvPicPr>
        <p:blipFill>
          <a:blip r:embed="rId2">
            <a:alphaModFix amt="28000"/>
          </a:blip>
          <a:srcRect l="-15799" r="-15799"/>
          <a:stretch>
            <a:fillRect/>
          </a:stretch>
        </p:blipFill>
        <p:spPr>
          <a:xfrm>
            <a:off x="-1327499" y="0"/>
            <a:ext cx="11984857" cy="6858001"/>
          </a:xfrm>
        </p:spPr>
      </p:pic>
      <p:sp>
        <p:nvSpPr>
          <p:cNvPr id="2" name="Title 1"/>
          <p:cNvSpPr>
            <a:spLocks noGrp="1"/>
          </p:cNvSpPr>
          <p:nvPr>
            <p:ph type="title"/>
          </p:nvPr>
        </p:nvSpPr>
        <p:spPr>
          <a:xfrm>
            <a:off x="0" y="274637"/>
            <a:ext cx="9144000" cy="1644359"/>
          </a:xfrm>
        </p:spPr>
        <p:txBody>
          <a:bodyPr>
            <a:normAutofit fontScale="90000"/>
          </a:bodyPr>
          <a:lstStyle/>
          <a:p>
            <a:r>
              <a:rPr lang="en-US" dirty="0" smtClean="0"/>
              <a:t>So he reluctantly returned to teaching and became the Professor of Philosophy at Cambridge.</a:t>
            </a:r>
            <a:endParaRPr lang="en-US" dirty="0"/>
          </a:p>
        </p:txBody>
      </p:sp>
    </p:spTree>
  </p:cSld>
  <p:clrMapOvr>
    <a:masterClrMapping/>
  </p:clrMapOvr>
  <p:transition advClick="0" advTm="1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During the war he did medical work in London and Newcastle.</a:t>
            </a:r>
            <a:endParaRPr lang="en-US" dirty="0"/>
          </a:p>
        </p:txBody>
      </p:sp>
      <p:pic>
        <p:nvPicPr>
          <p:cNvPr id="4" name="Content Placeholder 3" descr="coventry.jpg"/>
          <p:cNvPicPr>
            <a:picLocks noGrp="1" noChangeAspect="1"/>
          </p:cNvPicPr>
          <p:nvPr>
            <p:ph idx="1"/>
          </p:nvPr>
        </p:nvPicPr>
        <p:blipFill>
          <a:blip r:embed="rId2"/>
          <a:srcRect l="-15193" r="-15193"/>
          <a:stretch>
            <a:fillRect/>
          </a:stretch>
        </p:blipFill>
        <p:spPr/>
      </p:pic>
    </p:spTree>
  </p:cSld>
  <p:clrMapOvr>
    <a:masterClrMapping/>
  </p:clrMapOvr>
  <p:transition advClick="0" advTm="1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abinet.gif"/>
          <p:cNvPicPr>
            <a:picLocks noChangeAspect="1"/>
          </p:cNvPicPr>
          <p:nvPr/>
        </p:nvPicPr>
        <p:blipFill>
          <a:blip r:embed="rId2">
            <a:alphaModFix amt="30000"/>
          </a:blip>
          <a:stretch>
            <a:fillRect/>
          </a:stretch>
        </p:blipFill>
        <p:spPr>
          <a:xfrm>
            <a:off x="1794633" y="-4837"/>
            <a:ext cx="5867069" cy="7253831"/>
          </a:xfrm>
          <a:prstGeom prst="rect">
            <a:avLst/>
          </a:prstGeom>
        </p:spPr>
      </p:pic>
      <p:sp>
        <p:nvSpPr>
          <p:cNvPr id="2" name="Title 1"/>
          <p:cNvSpPr>
            <a:spLocks noGrp="1"/>
          </p:cNvSpPr>
          <p:nvPr>
            <p:ph type="title"/>
          </p:nvPr>
        </p:nvSpPr>
        <p:spPr>
          <a:xfrm>
            <a:off x="0" y="274637"/>
            <a:ext cx="9144000" cy="3977529"/>
          </a:xfrm>
        </p:spPr>
        <p:txBody>
          <a:bodyPr>
            <a:normAutofit/>
          </a:bodyPr>
          <a:lstStyle/>
          <a:p>
            <a:r>
              <a:rPr lang="en-US" sz="4800" dirty="0" smtClean="0"/>
              <a:t>After the war he finally resigned his teaching position to finish his book.</a:t>
            </a:r>
            <a:endParaRPr lang="en-US" sz="4800" dirty="0"/>
          </a:p>
        </p:txBody>
      </p:sp>
    </p:spTree>
  </p:cSld>
  <p:clrMapOvr>
    <a:masterClrMapping/>
  </p:clrMapOvr>
  <p:transition advClick="0" advTm="1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reland.jpg"/>
          <p:cNvPicPr>
            <a:picLocks noGrp="1" noChangeAspect="1"/>
          </p:cNvPicPr>
          <p:nvPr>
            <p:ph idx="1"/>
          </p:nvPr>
        </p:nvPicPr>
        <p:blipFill>
          <a:blip r:embed="rId2">
            <a:alphaModFix amt="43000"/>
          </a:blip>
          <a:srcRect l="-15543" r="-15543"/>
          <a:stretch>
            <a:fillRect/>
          </a:stretch>
        </p:blipFill>
        <p:spPr>
          <a:xfrm>
            <a:off x="-1488805" y="-6754"/>
            <a:ext cx="11996656" cy="6864753"/>
          </a:xfrm>
        </p:spPr>
      </p:pic>
      <p:sp>
        <p:nvSpPr>
          <p:cNvPr id="2" name="Title 1"/>
          <p:cNvSpPr>
            <a:spLocks noGrp="1"/>
          </p:cNvSpPr>
          <p:nvPr>
            <p:ph type="title"/>
          </p:nvPr>
        </p:nvSpPr>
        <p:spPr/>
        <p:txBody>
          <a:bodyPr>
            <a:normAutofit fontScale="90000"/>
          </a:bodyPr>
          <a:lstStyle/>
          <a:p>
            <a:r>
              <a:rPr lang="en-US" dirty="0" smtClean="0"/>
              <a:t>He moved to Western Ireland to again be alone...</a:t>
            </a:r>
            <a:endParaRPr lang="en-US" dirty="0"/>
          </a:p>
        </p:txBody>
      </p:sp>
    </p:spTree>
  </p:cSld>
  <p:clrMapOvr>
    <a:masterClrMapping/>
  </p:clrMapOvr>
  <p:transition advClick="0" advTm="1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witlast.jpg"/>
          <p:cNvPicPr>
            <a:picLocks noGrp="1" noChangeAspect="1"/>
          </p:cNvPicPr>
          <p:nvPr>
            <p:ph idx="1"/>
          </p:nvPr>
        </p:nvPicPr>
        <p:blipFill>
          <a:blip r:embed="rId2">
            <a:alphaModFix amt="43000"/>
          </a:blip>
          <a:srcRect l="-77753" r="-77753"/>
          <a:stretch>
            <a:fillRect/>
          </a:stretch>
        </p:blipFill>
        <p:spPr>
          <a:xfrm>
            <a:off x="-1454478" y="0"/>
            <a:ext cx="11984854" cy="6858000"/>
          </a:xfrm>
        </p:spPr>
      </p:pic>
      <p:sp>
        <p:nvSpPr>
          <p:cNvPr id="2" name="Title 1"/>
          <p:cNvSpPr>
            <a:spLocks noGrp="1"/>
          </p:cNvSpPr>
          <p:nvPr>
            <p:ph type="title"/>
          </p:nvPr>
        </p:nvSpPr>
        <p:spPr>
          <a:xfrm>
            <a:off x="457200" y="4794357"/>
            <a:ext cx="8229600" cy="2063643"/>
          </a:xfrm>
        </p:spPr>
        <p:txBody>
          <a:bodyPr>
            <a:normAutofit/>
          </a:bodyPr>
          <a:lstStyle/>
          <a:p>
            <a:r>
              <a:rPr lang="en-US" dirty="0" smtClean="0"/>
              <a:t>…but he never completed his new book to his satisfaction.</a:t>
            </a:r>
            <a:endParaRPr lang="en-US" dirty="0"/>
          </a:p>
        </p:txBody>
      </p:sp>
    </p:spTree>
  </p:cSld>
  <p:clrMapOvr>
    <a:masterClrMapping/>
  </p:clrMapOvr>
  <p:transition advClick="0" advTm="1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5657" y="274638"/>
            <a:ext cx="8807507" cy="5427132"/>
          </a:xfrm>
        </p:spPr>
        <p:txBody>
          <a:bodyPr>
            <a:normAutofit/>
          </a:bodyPr>
          <a:lstStyle/>
          <a:p>
            <a:r>
              <a:rPr lang="en-US" dirty="0" smtClean="0"/>
              <a:t>He was diagnosed with cancer. </a:t>
            </a:r>
            <a:br>
              <a:rPr lang="en-US" dirty="0" smtClean="0"/>
            </a:br>
            <a:r>
              <a:rPr lang="en-US" dirty="0" smtClean="0"/>
              <a:t/>
            </a:r>
            <a:br>
              <a:rPr lang="en-US" dirty="0" smtClean="0"/>
            </a:br>
            <a:r>
              <a:rPr lang="en-US" dirty="0" smtClean="0"/>
              <a:t>Upon being told that his friends would arrive to see him the next day, his last words were…</a:t>
            </a:r>
            <a:endParaRPr lang="en-US" dirty="0"/>
          </a:p>
        </p:txBody>
      </p:sp>
    </p:spTree>
  </p:cSld>
  <p:clrMapOvr>
    <a:masterClrMapping/>
  </p:clrMapOvr>
  <p:transition advClick="0" advTm="1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2122" cy="1143000"/>
          </a:xfrm>
        </p:spPr>
        <p:txBody>
          <a:bodyPr>
            <a:normAutofit fontScale="90000"/>
          </a:bodyPr>
          <a:lstStyle/>
          <a:p>
            <a:r>
              <a:rPr lang="en-US" dirty="0" smtClean="0"/>
              <a:t>Brahms performed at their house.</a:t>
            </a:r>
            <a:endParaRPr lang="en-US" dirty="0"/>
          </a:p>
        </p:txBody>
      </p:sp>
      <p:pic>
        <p:nvPicPr>
          <p:cNvPr id="4" name="Content Placeholder 3" descr="brahms2.gif"/>
          <p:cNvPicPr>
            <a:picLocks noGrp="1" noChangeAspect="1"/>
          </p:cNvPicPr>
          <p:nvPr>
            <p:ph idx="1"/>
          </p:nvPr>
        </p:nvPicPr>
        <p:blipFill>
          <a:blip r:embed="rId2"/>
          <a:srcRect l="-51810" r="-51810"/>
          <a:stretch>
            <a:fillRect/>
          </a:stretch>
        </p:blipFill>
        <p:spPr/>
      </p:pic>
    </p:spTree>
  </p:cSld>
  <p:clrMapOvr>
    <a:masterClrMapping/>
  </p:clrMapOvr>
  <p:transition advClick="0" advTm="1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ittgensteintot.jpg"/>
          <p:cNvPicPr>
            <a:picLocks noChangeAspect="1"/>
          </p:cNvPicPr>
          <p:nvPr/>
        </p:nvPicPr>
        <p:blipFill>
          <a:blip r:embed="rId2">
            <a:alphaModFix amt="69000"/>
          </a:blip>
          <a:stretch>
            <a:fillRect/>
          </a:stretch>
        </p:blipFill>
        <p:spPr>
          <a:xfrm>
            <a:off x="-5469" y="0"/>
            <a:ext cx="9154938" cy="6858000"/>
          </a:xfrm>
          <a:prstGeom prst="rect">
            <a:avLst/>
          </a:prstGeom>
        </p:spPr>
      </p:pic>
      <p:sp>
        <p:nvSpPr>
          <p:cNvPr id="3" name="Content Placeholder 2"/>
          <p:cNvSpPr>
            <a:spLocks noGrp="1"/>
          </p:cNvSpPr>
          <p:nvPr>
            <p:ph idx="1"/>
          </p:nvPr>
        </p:nvSpPr>
        <p:spPr>
          <a:xfrm>
            <a:off x="457200" y="248503"/>
            <a:ext cx="8229600" cy="2222724"/>
          </a:xfrm>
        </p:spPr>
        <p:txBody>
          <a:bodyPr anchor="ctr">
            <a:normAutofit/>
          </a:bodyPr>
          <a:lstStyle/>
          <a:p>
            <a:pPr algn="ctr">
              <a:buNone/>
            </a:pPr>
            <a:r>
              <a:rPr lang="en-US" sz="4000" b="1" i="1" dirty="0" smtClean="0">
                <a:solidFill>
                  <a:srgbClr val="000000"/>
                </a:solidFill>
              </a:rPr>
              <a:t>“Tell them I had a wonderful life.”</a:t>
            </a:r>
            <a:endParaRPr lang="en-US" sz="4000" b="1" i="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tsAWonderfulLife2.jpg"/>
          <p:cNvPicPr>
            <a:picLocks noChangeAspect="1"/>
          </p:cNvPicPr>
          <p:nvPr/>
        </p:nvPicPr>
        <p:blipFill>
          <a:blip r:embed="rId2">
            <a:alphaModFix amt="16000"/>
          </a:blip>
          <a:stretch>
            <a:fillRect/>
          </a:stretch>
        </p:blipFill>
        <p:spPr>
          <a:xfrm>
            <a:off x="0" y="0"/>
            <a:ext cx="9144000" cy="6858000"/>
          </a:xfrm>
          <a:prstGeom prst="rect">
            <a:avLst/>
          </a:prstGeom>
        </p:spPr>
      </p:pic>
      <p:sp>
        <p:nvSpPr>
          <p:cNvPr id="2" name="Title 1"/>
          <p:cNvSpPr>
            <a:spLocks noGrp="1"/>
          </p:cNvSpPr>
          <p:nvPr>
            <p:ph type="title"/>
          </p:nvPr>
        </p:nvSpPr>
        <p:spPr>
          <a:xfrm>
            <a:off x="0" y="274638"/>
            <a:ext cx="9144000" cy="1506302"/>
          </a:xfrm>
        </p:spPr>
        <p:txBody>
          <a:bodyPr>
            <a:normAutofit/>
          </a:bodyPr>
          <a:lstStyle/>
          <a:p>
            <a:r>
              <a:rPr lang="en-US" dirty="0" smtClean="0"/>
              <a:t>This has puzzled philosophers and those who knew him.</a:t>
            </a:r>
            <a:endParaRPr lang="en-US" dirty="0"/>
          </a:p>
        </p:txBody>
      </p:sp>
    </p:spTree>
  </p:cSld>
  <p:clrMapOvr>
    <a:masterClrMapping/>
  </p:clrMapOvr>
  <p:transition advClick="0" advTm="10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Wittgenstein died in 1951.</a:t>
            </a:r>
            <a:endParaRPr lang="en-US" dirty="0"/>
          </a:p>
        </p:txBody>
      </p:sp>
      <p:pic>
        <p:nvPicPr>
          <p:cNvPr id="6" name="Content Placeholder 5" descr="w grave.jpg"/>
          <p:cNvPicPr>
            <a:picLocks noGrp="1" noChangeAspect="1"/>
          </p:cNvPicPr>
          <p:nvPr>
            <p:ph idx="1"/>
          </p:nvPr>
        </p:nvPicPr>
        <p:blipFill>
          <a:blip r:embed="rId2"/>
          <a:srcRect l="-15543" r="-15543"/>
          <a:stretch>
            <a:fillRect/>
          </a:stretch>
        </p:blipFill>
        <p:spPr>
          <a:xfrm>
            <a:off x="0" y="1600200"/>
            <a:ext cx="9188388" cy="5257800"/>
          </a:xfrm>
        </p:spPr>
      </p:pic>
    </p:spTree>
  </p:cSld>
  <p:clrMapOvr>
    <a:masterClrMapping/>
  </p:clrMapOvr>
  <p:transition advClick="0" advTm="10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Witt_composition.jpg"/>
          <p:cNvPicPr>
            <a:picLocks noChangeAspect="1"/>
          </p:cNvPicPr>
          <p:nvPr/>
        </p:nvPicPr>
        <p:blipFill>
          <a:blip r:embed="rId2">
            <a:alphaModFix amt="27000"/>
          </a:blip>
          <a:stretch>
            <a:fillRect/>
          </a:stretch>
        </p:blipFill>
        <p:spPr>
          <a:xfrm>
            <a:off x="0" y="0"/>
            <a:ext cx="5679753" cy="6858000"/>
          </a:xfrm>
          <a:prstGeom prst="rect">
            <a:avLst/>
          </a:prstGeom>
        </p:spPr>
      </p:pic>
      <p:sp>
        <p:nvSpPr>
          <p:cNvPr id="2" name="Title 1"/>
          <p:cNvSpPr>
            <a:spLocks noGrp="1"/>
          </p:cNvSpPr>
          <p:nvPr>
            <p:ph type="title"/>
          </p:nvPr>
        </p:nvSpPr>
        <p:spPr>
          <a:xfrm>
            <a:off x="5479978" y="274637"/>
            <a:ext cx="3664022" cy="6189183"/>
          </a:xfrm>
        </p:spPr>
        <p:txBody>
          <a:bodyPr>
            <a:normAutofit/>
          </a:bodyPr>
          <a:lstStyle/>
          <a:p>
            <a:r>
              <a:rPr lang="en-US" dirty="0" smtClean="0"/>
              <a:t>He left behind about 20,000 pages of unpublished work.</a:t>
            </a:r>
            <a:endParaRPr lang="en-US" dirty="0"/>
          </a:p>
        </p:txBody>
      </p:sp>
    </p:spTree>
  </p:cSld>
  <p:clrMapOvr>
    <a:masterClrMapping/>
  </p:clrMapOvr>
  <p:transition advClick="0" advTm="10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 book was finally published by his friends in 1953.</a:t>
            </a:r>
            <a:endParaRPr lang="en-US" dirty="0"/>
          </a:p>
        </p:txBody>
      </p:sp>
      <p:pic>
        <p:nvPicPr>
          <p:cNvPr id="6" name="Content Placeholder 5" descr="PI.tiff"/>
          <p:cNvPicPr>
            <a:picLocks noGrp="1" noChangeAspect="1"/>
          </p:cNvPicPr>
          <p:nvPr>
            <p:ph idx="1"/>
          </p:nvPr>
        </p:nvPicPr>
        <p:blipFill>
          <a:blip r:embed="rId2">
            <a:alphaModFix amt="69000"/>
          </a:blip>
          <a:srcRect l="-86092" r="-86092"/>
          <a:stretch>
            <a:fillRect/>
          </a:stretch>
        </p:blipFill>
        <p:spPr/>
      </p:pic>
    </p:spTree>
  </p:cSld>
  <p:clrMapOvr>
    <a:masterClrMapping/>
  </p:clrMapOvr>
  <p:transition advClick="0" advTm="10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preface concludes:</a:t>
            </a:r>
            <a:endParaRPr lang="en-US" dirty="0"/>
          </a:p>
        </p:txBody>
      </p:sp>
      <p:sp>
        <p:nvSpPr>
          <p:cNvPr id="3" name="Content Placeholder 2"/>
          <p:cNvSpPr>
            <a:spLocks noGrp="1"/>
          </p:cNvSpPr>
          <p:nvPr>
            <p:ph idx="1"/>
          </p:nvPr>
        </p:nvSpPr>
        <p:spPr>
          <a:xfrm>
            <a:off x="0" y="1600200"/>
            <a:ext cx="9144000" cy="4709160"/>
          </a:xfrm>
        </p:spPr>
        <p:txBody>
          <a:bodyPr anchor="ctr">
            <a:normAutofit/>
          </a:bodyPr>
          <a:lstStyle/>
          <a:p>
            <a:pPr>
              <a:buNone/>
            </a:pPr>
            <a:r>
              <a:rPr lang="en-US" sz="4400" i="1" dirty="0" smtClean="0">
                <a:solidFill>
                  <a:srgbClr val="000000"/>
                </a:solidFill>
              </a:rPr>
              <a:t>“It is not impossible that it should fall to the lot of this work, in its poverty and in the darkness of this time, to bring light into one brain or another—but, of course, it is not likely.”</a:t>
            </a:r>
            <a:endParaRPr lang="en-US" sz="4400" i="1" dirty="0">
              <a:solidFill>
                <a:srgbClr val="000000"/>
              </a:solidFill>
            </a:endParaRPr>
          </a:p>
        </p:txBody>
      </p:sp>
    </p:spTree>
  </p:cSld>
  <p:clrMapOvr>
    <a:masterClrMapping/>
  </p:clrMapOvr>
  <p:transition advClick="0" advTm="10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17052"/>
          </a:xfrm>
        </p:spPr>
        <p:txBody>
          <a:bodyPr>
            <a:normAutofit/>
          </a:bodyPr>
          <a:lstStyle/>
          <a:p>
            <a:r>
              <a:rPr lang="en-US" dirty="0" smtClean="0"/>
              <a:t>It is considered by philosophers to be the most important philosophical book of the 20</a:t>
            </a:r>
            <a:r>
              <a:rPr lang="en-US" baseline="30000" dirty="0" smtClean="0"/>
              <a:t>th</a:t>
            </a:r>
            <a:r>
              <a:rPr lang="en-US" dirty="0" smtClean="0"/>
              <a:t> Century.</a:t>
            </a:r>
            <a:endParaRPr lang="en-US" dirty="0"/>
          </a:p>
        </p:txBody>
      </p:sp>
    </p:spTree>
  </p:cSld>
  <p:clrMapOvr>
    <a:masterClrMapping/>
  </p:clrMapOvr>
  <p:transition advClick="0"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MargaretheStoneboroughKlimt.jpg"/>
          <p:cNvPicPr>
            <a:picLocks noGrp="1" noChangeAspect="1"/>
          </p:cNvPicPr>
          <p:nvPr>
            <p:ph idx="1"/>
          </p:nvPr>
        </p:nvPicPr>
        <p:blipFill>
          <a:blip r:embed="rId2"/>
          <a:srcRect l="-79131" r="-79131"/>
          <a:stretch>
            <a:fillRect/>
          </a:stretch>
        </p:blipFill>
        <p:spPr>
          <a:xfrm>
            <a:off x="802376" y="0"/>
            <a:ext cx="11984854" cy="6858000"/>
          </a:xfrm>
        </p:spPr>
      </p:pic>
      <p:sp>
        <p:nvSpPr>
          <p:cNvPr id="2" name="Title 1"/>
          <p:cNvSpPr>
            <a:spLocks noGrp="1"/>
          </p:cNvSpPr>
          <p:nvPr>
            <p:ph type="title"/>
          </p:nvPr>
        </p:nvSpPr>
        <p:spPr>
          <a:xfrm>
            <a:off x="457200" y="274637"/>
            <a:ext cx="3886606" cy="5569633"/>
          </a:xfrm>
        </p:spPr>
        <p:txBody>
          <a:bodyPr>
            <a:normAutofit/>
          </a:bodyPr>
          <a:lstStyle/>
          <a:p>
            <a:r>
              <a:rPr lang="en-US" dirty="0" smtClean="0"/>
              <a:t>Klimt painted his sister’s wedding portrait…</a:t>
            </a:r>
            <a:endParaRPr lang="en-US" dirty="0"/>
          </a:p>
        </p:txBody>
      </p:sp>
    </p:spTree>
  </p:cSld>
  <p:clrMapOvr>
    <a:masterClrMapping/>
  </p:clrMapOvr>
  <p:transition advClick="0"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then Freud analyzed her!</a:t>
            </a:r>
            <a:endParaRPr lang="en-US" dirty="0"/>
          </a:p>
        </p:txBody>
      </p:sp>
      <p:pic>
        <p:nvPicPr>
          <p:cNvPr id="4" name="Content Placeholder 3" descr="Freud-at-work-in-his-study.jpg"/>
          <p:cNvPicPr>
            <a:picLocks noGrp="1" noChangeAspect="1"/>
          </p:cNvPicPr>
          <p:nvPr>
            <p:ph idx="1"/>
          </p:nvPr>
        </p:nvPicPr>
        <p:blipFill>
          <a:blip r:embed="rId2"/>
          <a:srcRect l="-16226" r="-16226"/>
          <a:stretch>
            <a:fillRect/>
          </a:stretch>
        </p:blipFill>
        <p:spPr/>
      </p:pic>
    </p:spTree>
  </p:cSld>
  <p:clrMapOvr>
    <a:masterClrMapping/>
  </p:clrMapOvr>
  <p:transition advClick="0"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6492" y="274638"/>
            <a:ext cx="4110307" cy="5836006"/>
          </a:xfrm>
        </p:spPr>
        <p:txBody>
          <a:bodyPr>
            <a:normAutofit/>
          </a:bodyPr>
          <a:lstStyle/>
          <a:p>
            <a:r>
              <a:rPr lang="en-US" dirty="0" smtClean="0"/>
              <a:t>Ludwig was the youngest in the family.</a:t>
            </a:r>
            <a:endParaRPr lang="en-US" dirty="0"/>
          </a:p>
        </p:txBody>
      </p:sp>
      <p:pic>
        <p:nvPicPr>
          <p:cNvPr id="4" name="Content Placeholder 3" descr="Paul-Ludwig.jpg"/>
          <p:cNvPicPr>
            <a:picLocks noGrp="1" noChangeAspect="1"/>
          </p:cNvPicPr>
          <p:nvPr>
            <p:ph idx="1"/>
          </p:nvPr>
        </p:nvPicPr>
        <p:blipFill>
          <a:blip r:embed="rId2"/>
          <a:srcRect l="-82251" r="-82251"/>
          <a:stretch>
            <a:fillRect/>
          </a:stretch>
        </p:blipFill>
        <p:spPr>
          <a:xfrm>
            <a:off x="-3698832" y="0"/>
            <a:ext cx="11984854" cy="6858000"/>
          </a:xfrm>
        </p:spPr>
      </p:pic>
    </p:spTree>
  </p:cSld>
  <p:clrMapOvr>
    <a:masterClrMapping/>
  </p:clrMapOvr>
  <p:transition advClick="0" advTm="10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pex">
      <a:majorFont>
        <a:latin typeface="Lucida Sans"/>
        <a:ea typeface=""/>
        <a:cs typeface=""/>
        <a:font script="Grek" typeface="Arial"/>
        <a:font script="Cyrl" typeface="Arial"/>
        <a:font script="Jpan" typeface="ヒラギノ丸ゴ Pro W4"/>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ＭＳ 明朝"/>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713</TotalTime>
  <Words>1061</Words>
  <Application>Microsoft Macintosh PowerPoint</Application>
  <PresentationFormat>On-screen Show (4:3)</PresentationFormat>
  <Paragraphs>95</Paragraphs>
  <Slides>66</Slides>
  <Notes>0</Notes>
  <HiddenSlides>0</HiddenSlides>
  <MMClips>0</MMClips>
  <ScaleCrop>false</ScaleCrop>
  <HeadingPairs>
    <vt:vector size="4" baseType="variant">
      <vt:variant>
        <vt:lpstr>Design Template</vt:lpstr>
      </vt:variant>
      <vt:variant>
        <vt:i4>1</vt:i4>
      </vt:variant>
      <vt:variant>
        <vt:lpstr>Slide Titles</vt:lpstr>
      </vt:variant>
      <vt:variant>
        <vt:i4>66</vt:i4>
      </vt:variant>
    </vt:vector>
  </HeadingPairs>
  <TitlesOfParts>
    <vt:vector size="67" baseType="lpstr">
      <vt:lpstr>Apex</vt:lpstr>
      <vt:lpstr>Slide 1</vt:lpstr>
      <vt:lpstr>In 1889 Ludwig Wittgenstein was born into an extremely wealthy family…</vt:lpstr>
      <vt:lpstr>Slide 3</vt:lpstr>
      <vt:lpstr>His father, Karl, was a businessman who wanted sons just like himself.</vt:lpstr>
      <vt:lpstr>2 of his 5 sons committed suicide because of the paternal pressure.   But the Wittgensteins were also patrons of the arts.</vt:lpstr>
      <vt:lpstr>Brahms performed at their house.</vt:lpstr>
      <vt:lpstr>Klimt painted his sister’s wedding portrait…</vt:lpstr>
      <vt:lpstr>…and then Freud analyzed her!</vt:lpstr>
      <vt:lpstr>Ludwig was the youngest in the family.</vt:lpstr>
      <vt:lpstr>Wittgenstein studied engineering in Berlin, and then aeronautics in Manchester.</vt:lpstr>
      <vt:lpstr>He even patented a propeller.</vt:lpstr>
      <vt:lpstr>From his scientific work he became interested in mathematics…</vt:lpstr>
      <vt:lpstr>…and then in Logic.</vt:lpstr>
      <vt:lpstr>So he went to study with the famous logician &amp; philosopher Bertrand Russell…</vt:lpstr>
      <vt:lpstr>…at Trinity College, Cambridge, in 1911.</vt:lpstr>
      <vt:lpstr>He thought about how language can be about the world…</vt:lpstr>
      <vt:lpstr>…and what logic is about.</vt:lpstr>
      <vt:lpstr>After two years he felt he had learned all he could at Cambridge.  So he moved...</vt:lpstr>
      <vt:lpstr>Slide 19</vt:lpstr>
      <vt:lpstr>…where he could be alone.</vt:lpstr>
      <vt:lpstr>He built a small house for himself and set to work on a book.</vt:lpstr>
      <vt:lpstr>In August of 1914 war broke out in Europe and, despite having a medical deferment, Wittgenstein joined the Austro-Hungarian army.   </vt:lpstr>
      <vt:lpstr>He wanted to put himself to the test spiritually. </vt:lpstr>
      <vt:lpstr>He asked to be sent to the front, where he served as an artillery observer.</vt:lpstr>
      <vt:lpstr>Even in these dire circumstances he worked on his philosophy.</vt:lpstr>
      <vt:lpstr>And he won a medal for bravery.</vt:lpstr>
      <vt:lpstr>By the end of the war he had written his book…</vt:lpstr>
      <vt:lpstr>…called the Tractatus Logico-Philosophicus.</vt:lpstr>
      <vt:lpstr>In addition to conclusions about language and the world:</vt:lpstr>
      <vt:lpstr>He also commented on his wartime experiences:</vt:lpstr>
      <vt:lpstr>The infamous final sentence was:</vt:lpstr>
      <vt:lpstr>So he left philosophy and went off to teach elementary school in rural Austria.</vt:lpstr>
      <vt:lpstr>Wittgenstein’s father had died in 1913, and he stood to inherit a fortune, but he refused it.</vt:lpstr>
      <vt:lpstr>Ludwig taught in various villages for 6 years, but he was not cut out for teaching children, &amp; he finally quit.</vt:lpstr>
      <vt:lpstr>He moved back to Vienna and helped design a house...</vt:lpstr>
      <vt:lpstr>…for his rich sister.</vt:lpstr>
      <vt:lpstr>In the 10 years since he had written his book, he decided it had mistakes, and he returned to Cambridge to try again.</vt:lpstr>
      <vt:lpstr>John Maynard Keyes said: “God has arrived.  I met him on the 5:15 train.”</vt:lpstr>
      <vt:lpstr>He realized language had many uses other than just representing the world: </vt:lpstr>
      <vt:lpstr>He called these “language games.”</vt:lpstr>
      <vt:lpstr>Watching a soccer match once he thought: we play games with words.</vt:lpstr>
      <vt:lpstr>Wittgenstein began teaching classes at Cambridge in 1930.</vt:lpstr>
      <vt:lpstr>But he soon realized how different his students were from him.</vt:lpstr>
      <vt:lpstr>He opposed the worship of science as an idol or ideal.</vt:lpstr>
      <vt:lpstr>He valued describing over explaining.</vt:lpstr>
      <vt:lpstr>Slide 46</vt:lpstr>
      <vt:lpstr>“Don’t think, but look!”</vt:lpstr>
      <vt:lpstr>He advocated a surprising view of philosophy:</vt:lpstr>
      <vt:lpstr>and:</vt:lpstr>
      <vt:lpstr>Wittgenstein’s old teacher, Bertrand Russell said of Wittgenstein’s later ideas:</vt:lpstr>
      <vt:lpstr>Wittgenstein always felt like an outsider, an exile:</vt:lpstr>
      <vt:lpstr>For a time he returned to his hut in Norway.</vt:lpstr>
      <vt:lpstr>But when the Nazis annexed Austria he needed British citizenship.</vt:lpstr>
      <vt:lpstr>So he reluctantly returned to teaching and became the Professor of Philosophy at Cambridge.</vt:lpstr>
      <vt:lpstr>During the war he did medical work in London and Newcastle.</vt:lpstr>
      <vt:lpstr>After the war he finally resigned his teaching position to finish his book.</vt:lpstr>
      <vt:lpstr>He moved to Western Ireland to again be alone...</vt:lpstr>
      <vt:lpstr>…but he never completed his new book to his satisfaction.</vt:lpstr>
      <vt:lpstr>He was diagnosed with cancer.   Upon being told that his friends would arrive to see him the next day, his last words were…</vt:lpstr>
      <vt:lpstr>Slide 60</vt:lpstr>
      <vt:lpstr>This has puzzled philosophers and those who knew him.</vt:lpstr>
      <vt:lpstr>Wittgenstein died in 1951.</vt:lpstr>
      <vt:lpstr>He left behind about 20,000 pages of unpublished work.</vt:lpstr>
      <vt:lpstr>His book was finally published by his friends in 1953.</vt:lpstr>
      <vt:lpstr>The preface concludes:</vt:lpstr>
      <vt:lpstr>It is considered by philosophers to be the most important philosophical book of the 20th Century.</vt:lpstr>
    </vt:vector>
  </TitlesOfParts>
  <Company>Virginia 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Klagge</dc:creator>
  <cp:lastModifiedBy>James Klagge</cp:lastModifiedBy>
  <cp:revision>25</cp:revision>
  <dcterms:created xsi:type="dcterms:W3CDTF">2011-02-28T18:16:22Z</dcterms:created>
  <dcterms:modified xsi:type="dcterms:W3CDTF">2011-02-28T18:21:32Z</dcterms:modified>
</cp:coreProperties>
</file>